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Helvetica Bold" charset="1" panose="020B0704020202030204"/>
      <p:regular r:id="rId14"/>
    </p:embeddedFont>
    <p:embeddedFont>
      <p:font typeface="Helvetica" charset="1" panose="020B0504020202020204"/>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https://www.theaemt.com/ems-event-calendar/aemt-conference/display-terms-conditions.html"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H="true">
            <a:off x="10724006" y="0"/>
            <a:ext cx="0" cy="10287000"/>
          </a:xfrm>
          <a:prstGeom prst="line">
            <a:avLst/>
          </a:prstGeom>
          <a:ln cap="flat" w="38100">
            <a:solidFill>
              <a:srgbClr val="14416A"/>
            </a:solidFill>
            <a:prstDash val="solid"/>
            <a:headEnd type="none" len="sm" w="sm"/>
            <a:tailEnd type="none" len="sm" w="sm"/>
          </a:ln>
        </p:spPr>
      </p:sp>
      <p:sp>
        <p:nvSpPr>
          <p:cNvPr name="Freeform 3" id="3"/>
          <p:cNvSpPr/>
          <p:nvPr/>
        </p:nvSpPr>
        <p:spPr>
          <a:xfrm flipH="false" flipV="false" rot="0">
            <a:off x="10724006" y="0"/>
            <a:ext cx="11373825" cy="10287000"/>
          </a:xfrm>
          <a:custGeom>
            <a:avLst/>
            <a:gdLst/>
            <a:ahLst/>
            <a:cxnLst/>
            <a:rect r="r" b="b" t="t" l="l"/>
            <a:pathLst>
              <a:path h="10287000" w="11373825">
                <a:moveTo>
                  <a:pt x="0" y="0"/>
                </a:moveTo>
                <a:lnTo>
                  <a:pt x="11373825" y="0"/>
                </a:lnTo>
                <a:lnTo>
                  <a:pt x="11373825" y="10287000"/>
                </a:lnTo>
                <a:lnTo>
                  <a:pt x="0" y="10287000"/>
                </a:lnTo>
                <a:lnTo>
                  <a:pt x="0" y="0"/>
                </a:lnTo>
                <a:close/>
              </a:path>
            </a:pathLst>
          </a:custGeom>
          <a:blipFill>
            <a:blip r:embed="rId2"/>
            <a:stretch>
              <a:fillRect l="-35751" t="0" r="0" b="0"/>
            </a:stretch>
          </a:blipFill>
        </p:spPr>
      </p:sp>
      <p:sp>
        <p:nvSpPr>
          <p:cNvPr name="Freeform 4" id="4"/>
          <p:cNvSpPr/>
          <p:nvPr/>
        </p:nvSpPr>
        <p:spPr>
          <a:xfrm flipH="false" flipV="false" rot="0">
            <a:off x="805742" y="725486"/>
            <a:ext cx="6113835" cy="1872024"/>
          </a:xfrm>
          <a:custGeom>
            <a:avLst/>
            <a:gdLst/>
            <a:ahLst/>
            <a:cxnLst/>
            <a:rect r="r" b="b" t="t" l="l"/>
            <a:pathLst>
              <a:path h="1872024" w="6113835">
                <a:moveTo>
                  <a:pt x="0" y="0"/>
                </a:moveTo>
                <a:lnTo>
                  <a:pt x="6113836" y="0"/>
                </a:lnTo>
                <a:lnTo>
                  <a:pt x="6113836" y="1872024"/>
                </a:lnTo>
                <a:lnTo>
                  <a:pt x="0" y="1872024"/>
                </a:lnTo>
                <a:lnTo>
                  <a:pt x="0" y="0"/>
                </a:lnTo>
                <a:close/>
              </a:path>
            </a:pathLst>
          </a:custGeom>
          <a:blipFill>
            <a:blip r:embed="rId3"/>
            <a:stretch>
              <a:fillRect l="0" t="0" r="0" b="0"/>
            </a:stretch>
          </a:blipFill>
        </p:spPr>
      </p:sp>
      <p:grpSp>
        <p:nvGrpSpPr>
          <p:cNvPr name="Group 5" id="5"/>
          <p:cNvGrpSpPr/>
          <p:nvPr/>
        </p:nvGrpSpPr>
        <p:grpSpPr>
          <a:xfrm rot="0">
            <a:off x="0" y="7066766"/>
            <a:ext cx="11506266" cy="2191534"/>
            <a:chOff x="0" y="0"/>
            <a:chExt cx="3030457" cy="577194"/>
          </a:xfrm>
        </p:grpSpPr>
        <p:sp>
          <p:nvSpPr>
            <p:cNvPr name="Freeform 6" id="6"/>
            <p:cNvSpPr/>
            <p:nvPr/>
          </p:nvSpPr>
          <p:spPr>
            <a:xfrm flipH="false" flipV="false" rot="0">
              <a:off x="0" y="0"/>
              <a:ext cx="3030457" cy="577194"/>
            </a:xfrm>
            <a:custGeom>
              <a:avLst/>
              <a:gdLst/>
              <a:ahLst/>
              <a:cxnLst/>
              <a:rect r="r" b="b" t="t" l="l"/>
              <a:pathLst>
                <a:path h="577194" w="3030457">
                  <a:moveTo>
                    <a:pt x="2827257" y="0"/>
                  </a:moveTo>
                  <a:lnTo>
                    <a:pt x="0" y="0"/>
                  </a:lnTo>
                  <a:lnTo>
                    <a:pt x="0" y="577194"/>
                  </a:lnTo>
                  <a:lnTo>
                    <a:pt x="2827257" y="577194"/>
                  </a:lnTo>
                  <a:lnTo>
                    <a:pt x="3030457" y="288597"/>
                  </a:lnTo>
                  <a:lnTo>
                    <a:pt x="2827257" y="0"/>
                  </a:lnTo>
                  <a:close/>
                </a:path>
              </a:pathLst>
            </a:custGeom>
            <a:solidFill>
              <a:srgbClr val="FBB913"/>
            </a:solidFill>
            <a:ln w="38100" cap="sq">
              <a:solidFill>
                <a:srgbClr val="14416A"/>
              </a:solidFill>
              <a:prstDash val="solid"/>
              <a:miter/>
            </a:ln>
          </p:spPr>
        </p:sp>
        <p:sp>
          <p:nvSpPr>
            <p:cNvPr name="TextBox 7" id="7"/>
            <p:cNvSpPr txBox="true"/>
            <p:nvPr/>
          </p:nvSpPr>
          <p:spPr>
            <a:xfrm>
              <a:off x="0" y="-38100"/>
              <a:ext cx="2916157" cy="615294"/>
            </a:xfrm>
            <a:prstGeom prst="rect">
              <a:avLst/>
            </a:prstGeom>
          </p:spPr>
          <p:txBody>
            <a:bodyPr anchor="ctr" rtlCol="false" tIns="50800" lIns="50800" bIns="50800" rIns="50800"/>
            <a:lstStyle/>
            <a:p>
              <a:pPr algn="ctr">
                <a:lnSpc>
                  <a:spcPts val="2660"/>
                </a:lnSpc>
              </a:pPr>
            </a:p>
          </p:txBody>
        </p:sp>
      </p:grpSp>
      <p:sp>
        <p:nvSpPr>
          <p:cNvPr name="Freeform 8" id="8"/>
          <p:cNvSpPr/>
          <p:nvPr/>
        </p:nvSpPr>
        <p:spPr>
          <a:xfrm flipH="false" flipV="false" rot="0">
            <a:off x="1203196" y="4760620"/>
            <a:ext cx="461386" cy="483127"/>
          </a:xfrm>
          <a:custGeom>
            <a:avLst/>
            <a:gdLst/>
            <a:ahLst/>
            <a:cxnLst/>
            <a:rect r="r" b="b" t="t" l="l"/>
            <a:pathLst>
              <a:path h="483127" w="461386">
                <a:moveTo>
                  <a:pt x="0" y="0"/>
                </a:moveTo>
                <a:lnTo>
                  <a:pt x="461386" y="0"/>
                </a:lnTo>
                <a:lnTo>
                  <a:pt x="461386" y="483127"/>
                </a:lnTo>
                <a:lnTo>
                  <a:pt x="0" y="4831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240972" y="5710847"/>
            <a:ext cx="385835" cy="562237"/>
          </a:xfrm>
          <a:custGeom>
            <a:avLst/>
            <a:gdLst/>
            <a:ahLst/>
            <a:cxnLst/>
            <a:rect r="r" b="b" t="t" l="l"/>
            <a:pathLst>
              <a:path h="562237" w="385835">
                <a:moveTo>
                  <a:pt x="0" y="0"/>
                </a:moveTo>
                <a:lnTo>
                  <a:pt x="385835" y="0"/>
                </a:lnTo>
                <a:lnTo>
                  <a:pt x="385835" y="562237"/>
                </a:lnTo>
                <a:lnTo>
                  <a:pt x="0" y="5622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203196" y="7445559"/>
            <a:ext cx="9511285" cy="1613535"/>
          </a:xfrm>
          <a:prstGeom prst="rect">
            <a:avLst/>
          </a:prstGeom>
        </p:spPr>
        <p:txBody>
          <a:bodyPr anchor="t" rtlCol="false" tIns="0" lIns="0" bIns="0" rIns="0">
            <a:spAutoFit/>
          </a:bodyPr>
          <a:lstStyle/>
          <a:p>
            <a:pPr algn="l">
              <a:lnSpc>
                <a:spcPts val="6120"/>
              </a:lnSpc>
            </a:pPr>
            <a:r>
              <a:rPr lang="en-US" sz="6000" b="true">
                <a:solidFill>
                  <a:srgbClr val="14416A"/>
                </a:solidFill>
                <a:latin typeface="Helvetica Bold"/>
                <a:ea typeface="Helvetica Bold"/>
                <a:cs typeface="Helvetica Bold"/>
                <a:sym typeface="Helvetica Bold"/>
              </a:rPr>
              <a:t>Exhibitor and Sponsor  Opportunities</a:t>
            </a:r>
          </a:p>
        </p:txBody>
      </p:sp>
      <p:sp>
        <p:nvSpPr>
          <p:cNvPr name="TextBox 11" id="11"/>
          <p:cNvSpPr txBox="true"/>
          <p:nvPr/>
        </p:nvSpPr>
        <p:spPr>
          <a:xfrm rot="0">
            <a:off x="1203196" y="2590287"/>
            <a:ext cx="9511285" cy="1613535"/>
          </a:xfrm>
          <a:prstGeom prst="rect">
            <a:avLst/>
          </a:prstGeom>
        </p:spPr>
        <p:txBody>
          <a:bodyPr anchor="t" rtlCol="false" tIns="0" lIns="0" bIns="0" rIns="0">
            <a:spAutoFit/>
          </a:bodyPr>
          <a:lstStyle/>
          <a:p>
            <a:pPr algn="l">
              <a:lnSpc>
                <a:spcPts val="6120"/>
              </a:lnSpc>
            </a:pPr>
            <a:r>
              <a:rPr lang="en-US" sz="6000" b="true">
                <a:solidFill>
                  <a:srgbClr val="14416A"/>
                </a:solidFill>
                <a:latin typeface="Helvetica Bold"/>
                <a:ea typeface="Helvetica Bold"/>
                <a:cs typeface="Helvetica Bold"/>
                <a:sym typeface="Helvetica Bold"/>
              </a:rPr>
              <a:t>80TH ANNIVERSARY CONFERENCE</a:t>
            </a:r>
          </a:p>
        </p:txBody>
      </p:sp>
      <p:sp>
        <p:nvSpPr>
          <p:cNvPr name="TextBox 12" id="12"/>
          <p:cNvSpPr txBox="true"/>
          <p:nvPr/>
        </p:nvSpPr>
        <p:spPr>
          <a:xfrm rot="0">
            <a:off x="2018229" y="4863062"/>
            <a:ext cx="5697314" cy="454152"/>
          </a:xfrm>
          <a:prstGeom prst="rect">
            <a:avLst/>
          </a:prstGeom>
        </p:spPr>
        <p:txBody>
          <a:bodyPr anchor="t" rtlCol="false" tIns="0" lIns="0" bIns="0" rIns="0">
            <a:spAutoFit/>
          </a:bodyPr>
          <a:lstStyle/>
          <a:p>
            <a:pPr algn="l">
              <a:lnSpc>
                <a:spcPts val="3264"/>
              </a:lnSpc>
            </a:pPr>
            <a:r>
              <a:rPr lang="en-US" sz="3200">
                <a:solidFill>
                  <a:srgbClr val="14416A"/>
                </a:solidFill>
                <a:latin typeface="Helvetica"/>
                <a:ea typeface="Helvetica"/>
                <a:cs typeface="Helvetica"/>
                <a:sym typeface="Helvetica"/>
              </a:rPr>
              <a:t>18th September 2025</a:t>
            </a:r>
          </a:p>
        </p:txBody>
      </p:sp>
      <p:sp>
        <p:nvSpPr>
          <p:cNvPr name="TextBox 13" id="13"/>
          <p:cNvSpPr txBox="true"/>
          <p:nvPr/>
        </p:nvSpPr>
        <p:spPr>
          <a:xfrm rot="0">
            <a:off x="2008686" y="5574389"/>
            <a:ext cx="5697314" cy="863727"/>
          </a:xfrm>
          <a:prstGeom prst="rect">
            <a:avLst/>
          </a:prstGeom>
        </p:spPr>
        <p:txBody>
          <a:bodyPr anchor="t" rtlCol="false" tIns="0" lIns="0" bIns="0" rIns="0">
            <a:spAutoFit/>
          </a:bodyPr>
          <a:lstStyle/>
          <a:p>
            <a:pPr algn="l">
              <a:lnSpc>
                <a:spcPts val="3264"/>
              </a:lnSpc>
            </a:pPr>
            <a:r>
              <a:rPr lang="en-US" sz="3200">
                <a:solidFill>
                  <a:srgbClr val="14416A"/>
                </a:solidFill>
                <a:latin typeface="Helvetica"/>
                <a:ea typeface="Helvetica"/>
                <a:cs typeface="Helvetica"/>
                <a:sym typeface="Helvetica"/>
              </a:rPr>
              <a:t>British Motor Museum, Warwickshire</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923545" y="2279942"/>
            <a:ext cx="13849061" cy="7710954"/>
          </a:xfrm>
          <a:prstGeom prst="rect">
            <a:avLst/>
          </a:prstGeom>
        </p:spPr>
        <p:txBody>
          <a:bodyPr anchor="t" rtlCol="false" tIns="0" lIns="0" bIns="0" rIns="0">
            <a:spAutoFit/>
          </a:bodyPr>
          <a:lstStyle/>
          <a:p>
            <a:pPr algn="l">
              <a:lnSpc>
                <a:spcPts val="3386"/>
              </a:lnSpc>
              <a:spcBef>
                <a:spcPct val="0"/>
              </a:spcBef>
            </a:pPr>
            <a:r>
              <a:rPr lang="en-US" sz="2419">
                <a:solidFill>
                  <a:srgbClr val="14416A"/>
                </a:solidFill>
                <a:latin typeface="Helvetica"/>
                <a:ea typeface="Helvetica"/>
                <a:cs typeface="Helvetica"/>
                <a:sym typeface="Helvetica"/>
              </a:rPr>
              <a:t>Join</a:t>
            </a:r>
            <a:r>
              <a:rPr lang="en-US" sz="2419">
                <a:solidFill>
                  <a:srgbClr val="14416A"/>
                </a:solidFill>
                <a:latin typeface="Helvetica"/>
                <a:ea typeface="Helvetica"/>
                <a:cs typeface="Helvetica"/>
                <a:sym typeface="Helvetica"/>
              </a:rPr>
              <a:t> us as we mark 80 years of innovation, expertise, and collaboration in the electro-mechanical industry. This milestone event will bring together end users, rewinders, repair specialists, and industry leaders to explore the challenges and opportunities shaping our future.</a:t>
            </a:r>
          </a:p>
          <a:p>
            <a:pPr algn="l">
              <a:lnSpc>
                <a:spcPts val="3386"/>
              </a:lnSpc>
              <a:spcBef>
                <a:spcPct val="0"/>
              </a:spcBef>
            </a:pPr>
          </a:p>
          <a:p>
            <a:pPr algn="l" marL="522291" indent="-261145" lvl="1">
              <a:lnSpc>
                <a:spcPts val="3386"/>
              </a:lnSpc>
              <a:spcBef>
                <a:spcPct val="0"/>
              </a:spcBef>
              <a:buFont typeface="Arial"/>
              <a:buChar char="•"/>
            </a:pPr>
            <a:r>
              <a:rPr lang="en-US" sz="2419">
                <a:solidFill>
                  <a:srgbClr val="14416A"/>
                </a:solidFill>
                <a:latin typeface="Helvetica"/>
                <a:ea typeface="Helvetica"/>
                <a:cs typeface="Helvetica"/>
                <a:sym typeface="Helvetica"/>
              </a:rPr>
              <a:t>Connect with end users from key industries, including power generation, water, manufacturing, transport, and more.</a:t>
            </a:r>
          </a:p>
          <a:p>
            <a:pPr algn="l" marL="522291" indent="-261145" lvl="1">
              <a:lnSpc>
                <a:spcPts val="3386"/>
              </a:lnSpc>
              <a:spcBef>
                <a:spcPct val="0"/>
              </a:spcBef>
              <a:buFont typeface="Arial"/>
              <a:buChar char="•"/>
            </a:pPr>
            <a:r>
              <a:rPr lang="en-US" sz="2419">
                <a:solidFill>
                  <a:srgbClr val="14416A"/>
                </a:solidFill>
                <a:latin typeface="Helvetica"/>
                <a:ea typeface="Helvetica"/>
                <a:cs typeface="Helvetica"/>
                <a:sym typeface="Helvetica"/>
              </a:rPr>
              <a:t>Engage with rewinders and service providers, who play a crucial role in extending the life cycle of critical equipment.</a:t>
            </a:r>
          </a:p>
          <a:p>
            <a:pPr algn="l" marL="522291" indent="-261145" lvl="1">
              <a:lnSpc>
                <a:spcPts val="3386"/>
              </a:lnSpc>
              <a:spcBef>
                <a:spcPct val="0"/>
              </a:spcBef>
              <a:buFont typeface="Arial"/>
              <a:buChar char="•"/>
            </a:pPr>
            <a:r>
              <a:rPr lang="en-US" sz="2419">
                <a:solidFill>
                  <a:srgbClr val="14416A"/>
                </a:solidFill>
                <a:latin typeface="Helvetica"/>
                <a:ea typeface="Helvetica"/>
                <a:cs typeface="Helvetica"/>
                <a:sym typeface="Helvetica"/>
              </a:rPr>
              <a:t>Discover cutting-edge technologies in condition monitoring, motor efficiency, and sustainable engineering solutions.</a:t>
            </a:r>
          </a:p>
          <a:p>
            <a:pPr algn="l" marL="522291" indent="-261145" lvl="1">
              <a:lnSpc>
                <a:spcPts val="3386"/>
              </a:lnSpc>
              <a:spcBef>
                <a:spcPct val="0"/>
              </a:spcBef>
              <a:buFont typeface="Arial"/>
              <a:buChar char="•"/>
            </a:pPr>
            <a:r>
              <a:rPr lang="en-US" sz="2419">
                <a:solidFill>
                  <a:srgbClr val="14416A"/>
                </a:solidFill>
                <a:latin typeface="Helvetica"/>
                <a:ea typeface="Helvetica"/>
                <a:cs typeface="Helvetica"/>
                <a:sym typeface="Helvetica"/>
              </a:rPr>
              <a:t>Learn from expert-led discussions on improving business processes, driving sales, and embracing a more sustainable future.</a:t>
            </a:r>
          </a:p>
          <a:p>
            <a:pPr algn="l" marL="522291" indent="-261145" lvl="1">
              <a:lnSpc>
                <a:spcPts val="3386"/>
              </a:lnSpc>
              <a:spcBef>
                <a:spcPct val="0"/>
              </a:spcBef>
              <a:buFont typeface="Arial"/>
              <a:buChar char="•"/>
            </a:pPr>
            <a:r>
              <a:rPr lang="en-US" sz="2419">
                <a:solidFill>
                  <a:srgbClr val="14416A"/>
                </a:solidFill>
                <a:latin typeface="Helvetica"/>
                <a:ea typeface="Helvetica"/>
                <a:cs typeface="Helvetica"/>
                <a:sym typeface="Helvetica"/>
              </a:rPr>
              <a:t>Address the skills gap with a strong focus on apprenticeships and the next generation of electro-mechanical engineers.</a:t>
            </a:r>
          </a:p>
          <a:p>
            <a:pPr algn="l">
              <a:lnSpc>
                <a:spcPts val="3386"/>
              </a:lnSpc>
              <a:spcBef>
                <a:spcPct val="0"/>
              </a:spcBef>
            </a:pPr>
            <a:r>
              <a:rPr lang="en-US" sz="2419">
                <a:solidFill>
                  <a:srgbClr val="14416A"/>
                </a:solidFill>
                <a:latin typeface="Helvetica"/>
                <a:ea typeface="Helvetica"/>
                <a:cs typeface="Helvetica"/>
                <a:sym typeface="Helvetica"/>
              </a:rPr>
              <a:t>Whether you’re an AEMT member, an OEM, service provider, supplier, or end user, this event is your opportunity to network, gain valuable insights, and shape the future of our industry.</a:t>
            </a:r>
          </a:p>
          <a:p>
            <a:pPr algn="l">
              <a:lnSpc>
                <a:spcPts val="3386"/>
              </a:lnSpc>
              <a:spcBef>
                <a:spcPct val="0"/>
              </a:spcBef>
            </a:pPr>
            <a:r>
              <a:rPr lang="en-US" sz="2419">
                <a:solidFill>
                  <a:srgbClr val="14416A"/>
                </a:solidFill>
                <a:latin typeface="Helvetica"/>
                <a:ea typeface="Helvetica"/>
                <a:cs typeface="Helvetica"/>
                <a:sym typeface="Helvetica"/>
              </a:rPr>
              <a:t>Don’t miss out – be part of this landmark event.</a:t>
            </a:r>
          </a:p>
          <a:p>
            <a:pPr algn="l">
              <a:lnSpc>
                <a:spcPts val="3386"/>
              </a:lnSpc>
              <a:spcBef>
                <a:spcPct val="0"/>
              </a:spcBef>
            </a:pPr>
          </a:p>
        </p:txBody>
      </p:sp>
      <p:grpSp>
        <p:nvGrpSpPr>
          <p:cNvPr name="Group 3" id="3"/>
          <p:cNvGrpSpPr/>
          <p:nvPr/>
        </p:nvGrpSpPr>
        <p:grpSpPr>
          <a:xfrm rot="0">
            <a:off x="15201900" y="0"/>
            <a:ext cx="3086100" cy="10287000"/>
            <a:chOff x="0" y="0"/>
            <a:chExt cx="812800" cy="2709333"/>
          </a:xfrm>
        </p:grpSpPr>
        <p:sp>
          <p:nvSpPr>
            <p:cNvPr name="Freeform 4" id="4"/>
            <p:cNvSpPr/>
            <p:nvPr/>
          </p:nvSpPr>
          <p:spPr>
            <a:xfrm flipH="false" flipV="false" rot="0">
              <a:off x="0" y="0"/>
              <a:ext cx="812800" cy="2709333"/>
            </a:xfrm>
            <a:custGeom>
              <a:avLst/>
              <a:gdLst/>
              <a:ahLst/>
              <a:cxnLst/>
              <a:rect r="r" b="b" t="t" l="l"/>
              <a:pathLst>
                <a:path h="2709333" w="812800">
                  <a:moveTo>
                    <a:pt x="0" y="0"/>
                  </a:moveTo>
                  <a:lnTo>
                    <a:pt x="812800" y="0"/>
                  </a:lnTo>
                  <a:lnTo>
                    <a:pt x="812800" y="2709333"/>
                  </a:lnTo>
                  <a:lnTo>
                    <a:pt x="0" y="2709333"/>
                  </a:lnTo>
                  <a:close/>
                </a:path>
              </a:pathLst>
            </a:custGeom>
            <a:solidFill>
              <a:srgbClr val="14416A"/>
            </a:solidFill>
          </p:spPr>
        </p:sp>
        <p:sp>
          <p:nvSpPr>
            <p:cNvPr name="TextBox 5" id="5"/>
            <p:cNvSpPr txBox="true"/>
            <p:nvPr/>
          </p:nvSpPr>
          <p:spPr>
            <a:xfrm>
              <a:off x="0" y="-38100"/>
              <a:ext cx="812800" cy="2747433"/>
            </a:xfrm>
            <a:prstGeom prst="rect">
              <a:avLst/>
            </a:prstGeom>
          </p:spPr>
          <p:txBody>
            <a:bodyPr anchor="ctr" rtlCol="false" tIns="50800" lIns="50800" bIns="50800" rIns="50800"/>
            <a:lstStyle/>
            <a:p>
              <a:pPr algn="ctr">
                <a:lnSpc>
                  <a:spcPts val="2660"/>
                </a:lnSpc>
              </a:pPr>
            </a:p>
          </p:txBody>
        </p:sp>
      </p:grpSp>
      <p:grpSp>
        <p:nvGrpSpPr>
          <p:cNvPr name="Group 6" id="6"/>
          <p:cNvGrpSpPr/>
          <p:nvPr/>
        </p:nvGrpSpPr>
        <p:grpSpPr>
          <a:xfrm rot="0">
            <a:off x="0" y="728084"/>
            <a:ext cx="16009489" cy="1379038"/>
            <a:chOff x="0" y="0"/>
            <a:chExt cx="4216491" cy="363203"/>
          </a:xfrm>
        </p:grpSpPr>
        <p:sp>
          <p:nvSpPr>
            <p:cNvPr name="Freeform 7" id="7"/>
            <p:cNvSpPr/>
            <p:nvPr/>
          </p:nvSpPr>
          <p:spPr>
            <a:xfrm flipH="false" flipV="false" rot="0">
              <a:off x="0" y="0"/>
              <a:ext cx="4216491" cy="363203"/>
            </a:xfrm>
            <a:custGeom>
              <a:avLst/>
              <a:gdLst/>
              <a:ahLst/>
              <a:cxnLst/>
              <a:rect r="r" b="b" t="t" l="l"/>
              <a:pathLst>
                <a:path h="363203" w="4216491">
                  <a:moveTo>
                    <a:pt x="4013291" y="0"/>
                  </a:moveTo>
                  <a:lnTo>
                    <a:pt x="0" y="0"/>
                  </a:lnTo>
                  <a:lnTo>
                    <a:pt x="0" y="363203"/>
                  </a:lnTo>
                  <a:lnTo>
                    <a:pt x="4013291" y="363203"/>
                  </a:lnTo>
                  <a:lnTo>
                    <a:pt x="4216491" y="181602"/>
                  </a:lnTo>
                  <a:lnTo>
                    <a:pt x="4013291" y="0"/>
                  </a:lnTo>
                  <a:close/>
                </a:path>
              </a:pathLst>
            </a:custGeom>
            <a:solidFill>
              <a:srgbClr val="FBB913"/>
            </a:solidFill>
            <a:ln w="38100" cap="sq">
              <a:solidFill>
                <a:srgbClr val="14416A"/>
              </a:solidFill>
              <a:prstDash val="solid"/>
              <a:miter/>
            </a:ln>
          </p:spPr>
        </p:sp>
        <p:sp>
          <p:nvSpPr>
            <p:cNvPr name="TextBox 8" id="8"/>
            <p:cNvSpPr txBox="true"/>
            <p:nvPr/>
          </p:nvSpPr>
          <p:spPr>
            <a:xfrm>
              <a:off x="0" y="-38100"/>
              <a:ext cx="4102191" cy="401303"/>
            </a:xfrm>
            <a:prstGeom prst="rect">
              <a:avLst/>
            </a:prstGeom>
          </p:spPr>
          <p:txBody>
            <a:bodyPr anchor="ctr" rtlCol="false" tIns="50800" lIns="50800" bIns="50800" rIns="50800"/>
            <a:lstStyle/>
            <a:p>
              <a:pPr algn="ctr">
                <a:lnSpc>
                  <a:spcPts val="2660"/>
                </a:lnSpc>
              </a:pPr>
            </a:p>
          </p:txBody>
        </p:sp>
      </p:grpSp>
      <p:sp>
        <p:nvSpPr>
          <p:cNvPr name="TextBox 9" id="9"/>
          <p:cNvSpPr txBox="true"/>
          <p:nvPr/>
        </p:nvSpPr>
        <p:spPr>
          <a:xfrm rot="0">
            <a:off x="1028700" y="1095375"/>
            <a:ext cx="9511285" cy="842010"/>
          </a:xfrm>
          <a:prstGeom prst="rect">
            <a:avLst/>
          </a:prstGeom>
        </p:spPr>
        <p:txBody>
          <a:bodyPr anchor="t" rtlCol="false" tIns="0" lIns="0" bIns="0" rIns="0">
            <a:spAutoFit/>
          </a:bodyPr>
          <a:lstStyle/>
          <a:p>
            <a:pPr algn="l">
              <a:lnSpc>
                <a:spcPts val="6120"/>
              </a:lnSpc>
            </a:pPr>
            <a:r>
              <a:rPr lang="en-US" sz="6000" b="true">
                <a:solidFill>
                  <a:srgbClr val="14416A"/>
                </a:solidFill>
                <a:latin typeface="Helvetica Bold"/>
                <a:ea typeface="Helvetica Bold"/>
                <a:cs typeface="Helvetica Bold"/>
                <a:sym typeface="Helvetica Bold"/>
              </a:rPr>
              <a:t>ABOUT THE EVENT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201900" y="0"/>
            <a:ext cx="3086100" cy="10287000"/>
            <a:chOff x="0" y="0"/>
            <a:chExt cx="812800" cy="2709333"/>
          </a:xfrm>
        </p:grpSpPr>
        <p:sp>
          <p:nvSpPr>
            <p:cNvPr name="Freeform 3" id="3"/>
            <p:cNvSpPr/>
            <p:nvPr/>
          </p:nvSpPr>
          <p:spPr>
            <a:xfrm flipH="false" flipV="false" rot="0">
              <a:off x="0" y="0"/>
              <a:ext cx="812800" cy="2709333"/>
            </a:xfrm>
            <a:custGeom>
              <a:avLst/>
              <a:gdLst/>
              <a:ahLst/>
              <a:cxnLst/>
              <a:rect r="r" b="b" t="t" l="l"/>
              <a:pathLst>
                <a:path h="2709333" w="812800">
                  <a:moveTo>
                    <a:pt x="0" y="0"/>
                  </a:moveTo>
                  <a:lnTo>
                    <a:pt x="812800" y="0"/>
                  </a:lnTo>
                  <a:lnTo>
                    <a:pt x="812800" y="2709333"/>
                  </a:lnTo>
                  <a:lnTo>
                    <a:pt x="0" y="2709333"/>
                  </a:lnTo>
                  <a:close/>
                </a:path>
              </a:pathLst>
            </a:custGeom>
            <a:solidFill>
              <a:srgbClr val="14416A"/>
            </a:solidFill>
          </p:spPr>
        </p:sp>
        <p:sp>
          <p:nvSpPr>
            <p:cNvPr name="TextBox 4" id="4"/>
            <p:cNvSpPr txBox="true"/>
            <p:nvPr/>
          </p:nvSpPr>
          <p:spPr>
            <a:xfrm>
              <a:off x="0" y="-38100"/>
              <a:ext cx="812800" cy="2747433"/>
            </a:xfrm>
            <a:prstGeom prst="rect">
              <a:avLst/>
            </a:prstGeom>
          </p:spPr>
          <p:txBody>
            <a:bodyPr anchor="ctr" rtlCol="false" tIns="50800" lIns="50800" bIns="50800" rIns="50800"/>
            <a:lstStyle/>
            <a:p>
              <a:pPr algn="ctr">
                <a:lnSpc>
                  <a:spcPts val="2660"/>
                </a:lnSpc>
              </a:pPr>
            </a:p>
          </p:txBody>
        </p:sp>
      </p:grpSp>
      <p:grpSp>
        <p:nvGrpSpPr>
          <p:cNvPr name="Group 5" id="5"/>
          <p:cNvGrpSpPr/>
          <p:nvPr/>
        </p:nvGrpSpPr>
        <p:grpSpPr>
          <a:xfrm rot="0">
            <a:off x="0" y="728084"/>
            <a:ext cx="16009489" cy="1379038"/>
            <a:chOff x="0" y="0"/>
            <a:chExt cx="4216491" cy="363203"/>
          </a:xfrm>
        </p:grpSpPr>
        <p:sp>
          <p:nvSpPr>
            <p:cNvPr name="Freeform 6" id="6"/>
            <p:cNvSpPr/>
            <p:nvPr/>
          </p:nvSpPr>
          <p:spPr>
            <a:xfrm flipH="false" flipV="false" rot="0">
              <a:off x="0" y="0"/>
              <a:ext cx="4216491" cy="363203"/>
            </a:xfrm>
            <a:custGeom>
              <a:avLst/>
              <a:gdLst/>
              <a:ahLst/>
              <a:cxnLst/>
              <a:rect r="r" b="b" t="t" l="l"/>
              <a:pathLst>
                <a:path h="363203" w="4216491">
                  <a:moveTo>
                    <a:pt x="4013291" y="0"/>
                  </a:moveTo>
                  <a:lnTo>
                    <a:pt x="0" y="0"/>
                  </a:lnTo>
                  <a:lnTo>
                    <a:pt x="0" y="363203"/>
                  </a:lnTo>
                  <a:lnTo>
                    <a:pt x="4013291" y="363203"/>
                  </a:lnTo>
                  <a:lnTo>
                    <a:pt x="4216491" y="181602"/>
                  </a:lnTo>
                  <a:lnTo>
                    <a:pt x="4013291" y="0"/>
                  </a:lnTo>
                  <a:close/>
                </a:path>
              </a:pathLst>
            </a:custGeom>
            <a:solidFill>
              <a:srgbClr val="FBB913"/>
            </a:solidFill>
            <a:ln w="38100" cap="sq">
              <a:solidFill>
                <a:srgbClr val="14416A"/>
              </a:solidFill>
              <a:prstDash val="solid"/>
              <a:miter/>
            </a:ln>
          </p:spPr>
        </p:sp>
        <p:sp>
          <p:nvSpPr>
            <p:cNvPr name="TextBox 7" id="7"/>
            <p:cNvSpPr txBox="true"/>
            <p:nvPr/>
          </p:nvSpPr>
          <p:spPr>
            <a:xfrm>
              <a:off x="0" y="-38100"/>
              <a:ext cx="4102191" cy="401303"/>
            </a:xfrm>
            <a:prstGeom prst="rect">
              <a:avLst/>
            </a:prstGeom>
          </p:spPr>
          <p:txBody>
            <a:bodyPr anchor="ctr" rtlCol="false" tIns="50800" lIns="50800" bIns="50800" rIns="50800"/>
            <a:lstStyle/>
            <a:p>
              <a:pPr algn="ctr">
                <a:lnSpc>
                  <a:spcPts val="2660"/>
                </a:lnSpc>
              </a:pPr>
            </a:p>
          </p:txBody>
        </p:sp>
      </p:grpSp>
      <p:sp>
        <p:nvSpPr>
          <p:cNvPr name="TextBox 8" id="8"/>
          <p:cNvSpPr txBox="true"/>
          <p:nvPr/>
        </p:nvSpPr>
        <p:spPr>
          <a:xfrm rot="0">
            <a:off x="1028700" y="1095375"/>
            <a:ext cx="9511285" cy="842010"/>
          </a:xfrm>
          <a:prstGeom prst="rect">
            <a:avLst/>
          </a:prstGeom>
        </p:spPr>
        <p:txBody>
          <a:bodyPr anchor="t" rtlCol="false" tIns="0" lIns="0" bIns="0" rIns="0">
            <a:spAutoFit/>
          </a:bodyPr>
          <a:lstStyle/>
          <a:p>
            <a:pPr algn="l">
              <a:lnSpc>
                <a:spcPts val="6120"/>
              </a:lnSpc>
            </a:pPr>
            <a:r>
              <a:rPr lang="en-US" sz="6000" b="true">
                <a:solidFill>
                  <a:srgbClr val="14416A"/>
                </a:solidFill>
                <a:latin typeface="Helvetica Bold"/>
                <a:ea typeface="Helvetica Bold"/>
                <a:cs typeface="Helvetica Bold"/>
                <a:sym typeface="Helvetica Bold"/>
              </a:rPr>
              <a:t>ABOUT THE VENUE</a:t>
            </a:r>
          </a:p>
        </p:txBody>
      </p:sp>
      <p:sp>
        <p:nvSpPr>
          <p:cNvPr name="TextBox 9" id="9"/>
          <p:cNvSpPr txBox="true"/>
          <p:nvPr/>
        </p:nvSpPr>
        <p:spPr>
          <a:xfrm rot="0">
            <a:off x="1028700" y="2324100"/>
            <a:ext cx="13811951" cy="5453380"/>
          </a:xfrm>
          <a:prstGeom prst="rect">
            <a:avLst/>
          </a:prstGeom>
        </p:spPr>
        <p:txBody>
          <a:bodyPr anchor="t" rtlCol="false" tIns="0" lIns="0" bIns="0" rIns="0">
            <a:spAutoFit/>
          </a:bodyPr>
          <a:lstStyle/>
          <a:p>
            <a:pPr algn="l">
              <a:lnSpc>
                <a:spcPts val="3919"/>
              </a:lnSpc>
              <a:spcBef>
                <a:spcPct val="0"/>
              </a:spcBef>
            </a:pPr>
            <a:r>
              <a:rPr lang="en-US" sz="2799">
                <a:solidFill>
                  <a:srgbClr val="14416A"/>
                </a:solidFill>
                <a:latin typeface="Helvetica"/>
                <a:ea typeface="Helvetica"/>
                <a:cs typeface="Helvetica"/>
                <a:sym typeface="Helvetica"/>
              </a:rPr>
              <a:t>The British Motor Museum, located in Warwickshire, is one of the UK's leading attractions for automotive enthusiasts and history lovers alike. Home to the world's largest collection of historic British cars. Celebrating the past, present and future of British motoring. the museum offers a fascinating journey through the history of the British motor industry, from its earliest days to the modern era.</a:t>
            </a:r>
          </a:p>
          <a:p>
            <a:pPr algn="l">
              <a:lnSpc>
                <a:spcPts val="3919"/>
              </a:lnSpc>
              <a:spcBef>
                <a:spcPct val="0"/>
              </a:spcBef>
            </a:pPr>
          </a:p>
          <a:p>
            <a:pPr algn="l">
              <a:lnSpc>
                <a:spcPts val="3919"/>
              </a:lnSpc>
              <a:spcBef>
                <a:spcPct val="0"/>
              </a:spcBef>
            </a:pPr>
            <a:r>
              <a:rPr lang="en-US" sz="2799">
                <a:solidFill>
                  <a:srgbClr val="14416A"/>
                </a:solidFill>
                <a:latin typeface="Helvetica"/>
                <a:ea typeface="Helvetica"/>
                <a:cs typeface="Helvetica"/>
                <a:sym typeface="Helvetica"/>
              </a:rPr>
              <a:t>With over 300 vehicles on display, including iconic models from brands like Aston Martin, Jaguar, Land Rover, Mini, and Rolls-Royce, the museum provides a unique insight into the technological and design evolution of British cars. The collection spans more than 100 years of motoring history, making it a truly special venue for anyone interested in cars, design, and engineering.</a:t>
            </a:r>
          </a:p>
        </p:txBody>
      </p:sp>
      <p:sp>
        <p:nvSpPr>
          <p:cNvPr name="Freeform 10" id="10"/>
          <p:cNvSpPr/>
          <p:nvPr/>
        </p:nvSpPr>
        <p:spPr>
          <a:xfrm flipH="false" flipV="false" rot="0">
            <a:off x="11143735" y="7380004"/>
            <a:ext cx="3344040" cy="2622356"/>
          </a:xfrm>
          <a:custGeom>
            <a:avLst/>
            <a:gdLst/>
            <a:ahLst/>
            <a:cxnLst/>
            <a:rect r="r" b="b" t="t" l="l"/>
            <a:pathLst>
              <a:path h="2622356" w="3344040">
                <a:moveTo>
                  <a:pt x="0" y="0"/>
                </a:moveTo>
                <a:lnTo>
                  <a:pt x="3344040" y="0"/>
                </a:lnTo>
                <a:lnTo>
                  <a:pt x="3344040" y="2622356"/>
                </a:lnTo>
                <a:lnTo>
                  <a:pt x="0" y="2622356"/>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3543049" y="7843747"/>
            <a:ext cx="643060" cy="577432"/>
            <a:chOff x="0" y="0"/>
            <a:chExt cx="164169" cy="147415"/>
          </a:xfrm>
        </p:grpSpPr>
        <p:sp>
          <p:nvSpPr>
            <p:cNvPr name="Freeform 3" id="3"/>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4" id="4"/>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5" id="5"/>
          <p:cNvGrpSpPr/>
          <p:nvPr/>
        </p:nvGrpSpPr>
        <p:grpSpPr>
          <a:xfrm rot="5400000">
            <a:off x="13543049" y="8604725"/>
            <a:ext cx="643060" cy="577432"/>
            <a:chOff x="0" y="0"/>
            <a:chExt cx="164169" cy="147415"/>
          </a:xfrm>
        </p:grpSpPr>
        <p:sp>
          <p:nvSpPr>
            <p:cNvPr name="Freeform 6" id="6"/>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7" id="7"/>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8" id="8"/>
          <p:cNvGrpSpPr/>
          <p:nvPr/>
        </p:nvGrpSpPr>
        <p:grpSpPr>
          <a:xfrm rot="0">
            <a:off x="8261978" y="1028700"/>
            <a:ext cx="8997322" cy="8226699"/>
            <a:chOff x="0" y="0"/>
            <a:chExt cx="2296961" cy="2100226"/>
          </a:xfrm>
        </p:grpSpPr>
        <p:sp>
          <p:nvSpPr>
            <p:cNvPr name="Freeform 9" id="9"/>
            <p:cNvSpPr/>
            <p:nvPr/>
          </p:nvSpPr>
          <p:spPr>
            <a:xfrm flipH="false" flipV="false" rot="0">
              <a:off x="0" y="0"/>
              <a:ext cx="2296961" cy="2100226"/>
            </a:xfrm>
            <a:custGeom>
              <a:avLst/>
              <a:gdLst/>
              <a:ahLst/>
              <a:cxnLst/>
              <a:rect r="r" b="b" t="t" l="l"/>
              <a:pathLst>
                <a:path h="2100226" w="2296961">
                  <a:moveTo>
                    <a:pt x="0" y="0"/>
                  </a:moveTo>
                  <a:lnTo>
                    <a:pt x="2296961" y="0"/>
                  </a:lnTo>
                  <a:lnTo>
                    <a:pt x="2296961" y="2100226"/>
                  </a:lnTo>
                  <a:lnTo>
                    <a:pt x="0" y="2100226"/>
                  </a:lnTo>
                  <a:close/>
                </a:path>
              </a:pathLst>
            </a:custGeom>
            <a:solidFill>
              <a:srgbClr val="000000">
                <a:alpha val="0"/>
              </a:srgbClr>
            </a:solidFill>
            <a:ln w="38100" cap="sq">
              <a:solidFill>
                <a:srgbClr val="14416A"/>
              </a:solidFill>
              <a:prstDash val="solid"/>
              <a:miter/>
            </a:ln>
          </p:spPr>
        </p:sp>
        <p:sp>
          <p:nvSpPr>
            <p:cNvPr name="TextBox 10" id="10"/>
            <p:cNvSpPr txBox="true"/>
            <p:nvPr/>
          </p:nvSpPr>
          <p:spPr>
            <a:xfrm>
              <a:off x="0" y="-38100"/>
              <a:ext cx="2296961" cy="2138326"/>
            </a:xfrm>
            <a:prstGeom prst="rect">
              <a:avLst/>
            </a:prstGeom>
          </p:spPr>
          <p:txBody>
            <a:bodyPr anchor="ctr" rtlCol="false" tIns="52408" lIns="52408" bIns="52408" rIns="52408"/>
            <a:lstStyle/>
            <a:p>
              <a:pPr algn="ctr">
                <a:lnSpc>
                  <a:spcPts val="2660"/>
                </a:lnSpc>
              </a:pPr>
            </a:p>
          </p:txBody>
        </p:sp>
      </p:grpSp>
      <p:grpSp>
        <p:nvGrpSpPr>
          <p:cNvPr name="Group 11" id="11"/>
          <p:cNvGrpSpPr/>
          <p:nvPr/>
        </p:nvGrpSpPr>
        <p:grpSpPr>
          <a:xfrm rot="5400000">
            <a:off x="16611284" y="8613841"/>
            <a:ext cx="643060" cy="577432"/>
            <a:chOff x="0" y="0"/>
            <a:chExt cx="164169" cy="147415"/>
          </a:xfrm>
        </p:grpSpPr>
        <p:sp>
          <p:nvSpPr>
            <p:cNvPr name="Freeform 12" id="12"/>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13" id="13"/>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14" id="14"/>
          <p:cNvGrpSpPr/>
          <p:nvPr/>
        </p:nvGrpSpPr>
        <p:grpSpPr>
          <a:xfrm rot="0">
            <a:off x="9081943" y="1066218"/>
            <a:ext cx="2949398" cy="863666"/>
            <a:chOff x="0" y="0"/>
            <a:chExt cx="752963" cy="220489"/>
          </a:xfrm>
        </p:grpSpPr>
        <p:sp>
          <p:nvSpPr>
            <p:cNvPr name="Freeform 15" id="15"/>
            <p:cNvSpPr/>
            <p:nvPr/>
          </p:nvSpPr>
          <p:spPr>
            <a:xfrm flipH="false" flipV="false" rot="0">
              <a:off x="0" y="0"/>
              <a:ext cx="752963" cy="220489"/>
            </a:xfrm>
            <a:custGeom>
              <a:avLst/>
              <a:gdLst/>
              <a:ahLst/>
              <a:cxnLst/>
              <a:rect r="r" b="b" t="t" l="l"/>
              <a:pathLst>
                <a:path h="220489" w="752963">
                  <a:moveTo>
                    <a:pt x="0" y="0"/>
                  </a:moveTo>
                  <a:lnTo>
                    <a:pt x="752963" y="0"/>
                  </a:lnTo>
                  <a:lnTo>
                    <a:pt x="752963" y="220489"/>
                  </a:lnTo>
                  <a:lnTo>
                    <a:pt x="0" y="220489"/>
                  </a:lnTo>
                  <a:close/>
                </a:path>
              </a:pathLst>
            </a:custGeom>
            <a:solidFill>
              <a:srgbClr val="7992A5"/>
            </a:solidFill>
          </p:spPr>
        </p:sp>
        <p:sp>
          <p:nvSpPr>
            <p:cNvPr name="TextBox 16" id="16"/>
            <p:cNvSpPr txBox="true"/>
            <p:nvPr/>
          </p:nvSpPr>
          <p:spPr>
            <a:xfrm>
              <a:off x="0" y="-38100"/>
              <a:ext cx="752963" cy="258589"/>
            </a:xfrm>
            <a:prstGeom prst="rect">
              <a:avLst/>
            </a:prstGeom>
          </p:spPr>
          <p:txBody>
            <a:bodyPr anchor="ctr" rtlCol="false" tIns="52408" lIns="52408" bIns="52408" rIns="52408"/>
            <a:lstStyle/>
            <a:p>
              <a:pPr algn="ctr">
                <a:lnSpc>
                  <a:spcPts val="2660"/>
                </a:lnSpc>
              </a:pPr>
            </a:p>
          </p:txBody>
        </p:sp>
      </p:grpSp>
      <p:grpSp>
        <p:nvGrpSpPr>
          <p:cNvPr name="Group 17" id="17"/>
          <p:cNvGrpSpPr/>
          <p:nvPr/>
        </p:nvGrpSpPr>
        <p:grpSpPr>
          <a:xfrm rot="0">
            <a:off x="12547216" y="1064006"/>
            <a:ext cx="643060" cy="577432"/>
            <a:chOff x="0" y="0"/>
            <a:chExt cx="164169" cy="147415"/>
          </a:xfrm>
        </p:grpSpPr>
        <p:sp>
          <p:nvSpPr>
            <p:cNvPr name="Freeform 18" id="18"/>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19" id="19"/>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20" id="20"/>
          <p:cNvGrpSpPr/>
          <p:nvPr/>
        </p:nvGrpSpPr>
        <p:grpSpPr>
          <a:xfrm rot="0">
            <a:off x="13308193" y="1064006"/>
            <a:ext cx="643060" cy="577432"/>
            <a:chOff x="0" y="0"/>
            <a:chExt cx="164169" cy="147415"/>
          </a:xfrm>
        </p:grpSpPr>
        <p:sp>
          <p:nvSpPr>
            <p:cNvPr name="Freeform 21" id="21"/>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22" id="22"/>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23" id="23"/>
          <p:cNvGrpSpPr/>
          <p:nvPr/>
        </p:nvGrpSpPr>
        <p:grpSpPr>
          <a:xfrm rot="0">
            <a:off x="14069171" y="1064006"/>
            <a:ext cx="643060" cy="577432"/>
            <a:chOff x="0" y="0"/>
            <a:chExt cx="164169" cy="147415"/>
          </a:xfrm>
        </p:grpSpPr>
        <p:sp>
          <p:nvSpPr>
            <p:cNvPr name="Freeform 24" id="24"/>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25" id="25"/>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26" id="26"/>
          <p:cNvGrpSpPr/>
          <p:nvPr/>
        </p:nvGrpSpPr>
        <p:grpSpPr>
          <a:xfrm rot="0">
            <a:off x="0" y="-903087"/>
            <a:ext cx="6563123" cy="13297209"/>
            <a:chOff x="0" y="0"/>
            <a:chExt cx="1728559" cy="3502145"/>
          </a:xfrm>
        </p:grpSpPr>
        <p:sp>
          <p:nvSpPr>
            <p:cNvPr name="Freeform 27" id="27"/>
            <p:cNvSpPr/>
            <p:nvPr/>
          </p:nvSpPr>
          <p:spPr>
            <a:xfrm flipH="false" flipV="false" rot="0">
              <a:off x="0" y="0"/>
              <a:ext cx="1728559" cy="3502146"/>
            </a:xfrm>
            <a:custGeom>
              <a:avLst/>
              <a:gdLst/>
              <a:ahLst/>
              <a:cxnLst/>
              <a:rect r="r" b="b" t="t" l="l"/>
              <a:pathLst>
                <a:path h="3502146" w="1728559">
                  <a:moveTo>
                    <a:pt x="0" y="0"/>
                  </a:moveTo>
                  <a:lnTo>
                    <a:pt x="1728559" y="0"/>
                  </a:lnTo>
                  <a:lnTo>
                    <a:pt x="1728559" y="3502146"/>
                  </a:lnTo>
                  <a:lnTo>
                    <a:pt x="0" y="3502146"/>
                  </a:lnTo>
                  <a:close/>
                </a:path>
              </a:pathLst>
            </a:custGeom>
            <a:solidFill>
              <a:srgbClr val="14416A"/>
            </a:solidFill>
          </p:spPr>
        </p:sp>
        <p:sp>
          <p:nvSpPr>
            <p:cNvPr name="TextBox 28" id="28"/>
            <p:cNvSpPr txBox="true"/>
            <p:nvPr/>
          </p:nvSpPr>
          <p:spPr>
            <a:xfrm>
              <a:off x="0" y="-38100"/>
              <a:ext cx="1728559" cy="3540245"/>
            </a:xfrm>
            <a:prstGeom prst="rect">
              <a:avLst/>
            </a:prstGeom>
          </p:spPr>
          <p:txBody>
            <a:bodyPr anchor="ctr" rtlCol="false" tIns="50800" lIns="50800" bIns="50800" rIns="50800"/>
            <a:lstStyle/>
            <a:p>
              <a:pPr algn="ctr">
                <a:lnSpc>
                  <a:spcPts val="2660"/>
                </a:lnSpc>
              </a:pPr>
            </a:p>
          </p:txBody>
        </p:sp>
      </p:grpSp>
      <p:grpSp>
        <p:nvGrpSpPr>
          <p:cNvPr name="Group 29" id="29"/>
          <p:cNvGrpSpPr/>
          <p:nvPr/>
        </p:nvGrpSpPr>
        <p:grpSpPr>
          <a:xfrm rot="0">
            <a:off x="0" y="728084"/>
            <a:ext cx="9081943" cy="1379038"/>
            <a:chOff x="0" y="0"/>
            <a:chExt cx="2391952" cy="363203"/>
          </a:xfrm>
        </p:grpSpPr>
        <p:sp>
          <p:nvSpPr>
            <p:cNvPr name="Freeform 30" id="30"/>
            <p:cNvSpPr/>
            <p:nvPr/>
          </p:nvSpPr>
          <p:spPr>
            <a:xfrm flipH="false" flipV="false" rot="0">
              <a:off x="0" y="0"/>
              <a:ext cx="2391952" cy="363203"/>
            </a:xfrm>
            <a:custGeom>
              <a:avLst/>
              <a:gdLst/>
              <a:ahLst/>
              <a:cxnLst/>
              <a:rect r="r" b="b" t="t" l="l"/>
              <a:pathLst>
                <a:path h="363203" w="2391952">
                  <a:moveTo>
                    <a:pt x="2188752" y="0"/>
                  </a:moveTo>
                  <a:lnTo>
                    <a:pt x="0" y="0"/>
                  </a:lnTo>
                  <a:lnTo>
                    <a:pt x="0" y="363203"/>
                  </a:lnTo>
                  <a:lnTo>
                    <a:pt x="2188752" y="363203"/>
                  </a:lnTo>
                  <a:lnTo>
                    <a:pt x="2391952" y="181602"/>
                  </a:lnTo>
                  <a:lnTo>
                    <a:pt x="2188752" y="0"/>
                  </a:lnTo>
                  <a:close/>
                </a:path>
              </a:pathLst>
            </a:custGeom>
            <a:solidFill>
              <a:srgbClr val="FBB913"/>
            </a:solidFill>
            <a:ln w="38100" cap="sq">
              <a:solidFill>
                <a:srgbClr val="14416A"/>
              </a:solidFill>
              <a:prstDash val="solid"/>
              <a:miter/>
            </a:ln>
          </p:spPr>
        </p:sp>
        <p:sp>
          <p:nvSpPr>
            <p:cNvPr name="TextBox 31" id="31"/>
            <p:cNvSpPr txBox="true"/>
            <p:nvPr/>
          </p:nvSpPr>
          <p:spPr>
            <a:xfrm>
              <a:off x="0" y="-38100"/>
              <a:ext cx="2277652" cy="401303"/>
            </a:xfrm>
            <a:prstGeom prst="rect">
              <a:avLst/>
            </a:prstGeom>
          </p:spPr>
          <p:txBody>
            <a:bodyPr anchor="ctr" rtlCol="false" tIns="50800" lIns="50800" bIns="50800" rIns="50800"/>
            <a:lstStyle/>
            <a:p>
              <a:pPr algn="ctr">
                <a:lnSpc>
                  <a:spcPts val="2660"/>
                </a:lnSpc>
              </a:pPr>
            </a:p>
          </p:txBody>
        </p:sp>
      </p:grpSp>
      <p:grpSp>
        <p:nvGrpSpPr>
          <p:cNvPr name="Group 32" id="32"/>
          <p:cNvGrpSpPr/>
          <p:nvPr/>
        </p:nvGrpSpPr>
        <p:grpSpPr>
          <a:xfrm rot="0">
            <a:off x="14825834" y="1064006"/>
            <a:ext cx="643060" cy="577432"/>
            <a:chOff x="0" y="0"/>
            <a:chExt cx="164169" cy="147415"/>
          </a:xfrm>
        </p:grpSpPr>
        <p:sp>
          <p:nvSpPr>
            <p:cNvPr name="Freeform 33" id="33"/>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34" id="34"/>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35" id="35"/>
          <p:cNvGrpSpPr/>
          <p:nvPr/>
        </p:nvGrpSpPr>
        <p:grpSpPr>
          <a:xfrm rot="5400000">
            <a:off x="16611284" y="1096820"/>
            <a:ext cx="643060" cy="577432"/>
            <a:chOff x="0" y="0"/>
            <a:chExt cx="164169" cy="147415"/>
          </a:xfrm>
        </p:grpSpPr>
        <p:sp>
          <p:nvSpPr>
            <p:cNvPr name="Freeform 36" id="36"/>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37" id="37"/>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38" id="38"/>
          <p:cNvGrpSpPr/>
          <p:nvPr/>
        </p:nvGrpSpPr>
        <p:grpSpPr>
          <a:xfrm rot="5400000">
            <a:off x="16611284" y="1847971"/>
            <a:ext cx="643060" cy="577432"/>
            <a:chOff x="0" y="0"/>
            <a:chExt cx="164169" cy="147415"/>
          </a:xfrm>
        </p:grpSpPr>
        <p:sp>
          <p:nvSpPr>
            <p:cNvPr name="Freeform 39" id="39"/>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40" id="40"/>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41" id="41"/>
          <p:cNvGrpSpPr/>
          <p:nvPr/>
        </p:nvGrpSpPr>
        <p:grpSpPr>
          <a:xfrm rot="5400000">
            <a:off x="16611284" y="2608948"/>
            <a:ext cx="643060" cy="577432"/>
            <a:chOff x="0" y="0"/>
            <a:chExt cx="164169" cy="147415"/>
          </a:xfrm>
        </p:grpSpPr>
        <p:sp>
          <p:nvSpPr>
            <p:cNvPr name="Freeform 42" id="42"/>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43" id="43"/>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44" id="44"/>
          <p:cNvGrpSpPr/>
          <p:nvPr/>
        </p:nvGrpSpPr>
        <p:grpSpPr>
          <a:xfrm rot="5400000">
            <a:off x="16611284" y="3365611"/>
            <a:ext cx="643060" cy="577432"/>
            <a:chOff x="0" y="0"/>
            <a:chExt cx="164169" cy="147415"/>
          </a:xfrm>
        </p:grpSpPr>
        <p:sp>
          <p:nvSpPr>
            <p:cNvPr name="Freeform 45" id="45"/>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46" id="46"/>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47" id="47"/>
          <p:cNvGrpSpPr/>
          <p:nvPr/>
        </p:nvGrpSpPr>
        <p:grpSpPr>
          <a:xfrm rot="5400000">
            <a:off x="16611284" y="4126588"/>
            <a:ext cx="643060" cy="577432"/>
            <a:chOff x="0" y="0"/>
            <a:chExt cx="164169" cy="147415"/>
          </a:xfrm>
        </p:grpSpPr>
        <p:sp>
          <p:nvSpPr>
            <p:cNvPr name="Freeform 48" id="48"/>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49" id="49"/>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50" id="50"/>
          <p:cNvGrpSpPr/>
          <p:nvPr/>
        </p:nvGrpSpPr>
        <p:grpSpPr>
          <a:xfrm rot="5400000">
            <a:off x="12527684" y="3980481"/>
            <a:ext cx="643060" cy="577432"/>
            <a:chOff x="0" y="0"/>
            <a:chExt cx="164169" cy="147415"/>
          </a:xfrm>
        </p:grpSpPr>
        <p:sp>
          <p:nvSpPr>
            <p:cNvPr name="Freeform 51" id="51"/>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52" id="52"/>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53" id="53"/>
          <p:cNvGrpSpPr/>
          <p:nvPr/>
        </p:nvGrpSpPr>
        <p:grpSpPr>
          <a:xfrm rot="5400000">
            <a:off x="12527684" y="4741458"/>
            <a:ext cx="643060" cy="577432"/>
            <a:chOff x="0" y="0"/>
            <a:chExt cx="164169" cy="147415"/>
          </a:xfrm>
        </p:grpSpPr>
        <p:sp>
          <p:nvSpPr>
            <p:cNvPr name="Freeform 54" id="54"/>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55" id="55"/>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56" id="56"/>
          <p:cNvGrpSpPr/>
          <p:nvPr/>
        </p:nvGrpSpPr>
        <p:grpSpPr>
          <a:xfrm rot="-10800000">
            <a:off x="14924099" y="5530039"/>
            <a:ext cx="643060" cy="577432"/>
            <a:chOff x="0" y="0"/>
            <a:chExt cx="164169" cy="147415"/>
          </a:xfrm>
        </p:grpSpPr>
        <p:sp>
          <p:nvSpPr>
            <p:cNvPr name="Freeform 57" id="57"/>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58" id="58"/>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59" id="59"/>
          <p:cNvGrpSpPr/>
          <p:nvPr/>
        </p:nvGrpSpPr>
        <p:grpSpPr>
          <a:xfrm rot="-10800000">
            <a:off x="14163121" y="5530039"/>
            <a:ext cx="643060" cy="577432"/>
            <a:chOff x="0" y="0"/>
            <a:chExt cx="164169" cy="147415"/>
          </a:xfrm>
        </p:grpSpPr>
        <p:sp>
          <p:nvSpPr>
            <p:cNvPr name="Freeform 60" id="60"/>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61" id="61"/>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sp>
        <p:nvSpPr>
          <p:cNvPr name="AutoShape 62" id="62"/>
          <p:cNvSpPr/>
          <p:nvPr/>
        </p:nvSpPr>
        <p:spPr>
          <a:xfrm flipH="true">
            <a:off x="12546324" y="1056392"/>
            <a:ext cx="7087" cy="1591782"/>
          </a:xfrm>
          <a:prstGeom prst="line">
            <a:avLst/>
          </a:prstGeom>
          <a:ln cap="flat" w="38100">
            <a:solidFill>
              <a:srgbClr val="14416A"/>
            </a:solidFill>
            <a:prstDash val="solid"/>
            <a:headEnd type="none" len="sm" w="sm"/>
            <a:tailEnd type="none" len="sm" w="sm"/>
          </a:ln>
        </p:spPr>
      </p:sp>
      <p:sp>
        <p:nvSpPr>
          <p:cNvPr name="AutoShape 63" id="63"/>
          <p:cNvSpPr/>
          <p:nvPr/>
        </p:nvSpPr>
        <p:spPr>
          <a:xfrm flipH="true">
            <a:off x="12539237" y="3771703"/>
            <a:ext cx="14174" cy="1753386"/>
          </a:xfrm>
          <a:prstGeom prst="line">
            <a:avLst/>
          </a:prstGeom>
          <a:ln cap="flat" w="38100">
            <a:solidFill>
              <a:srgbClr val="14416A"/>
            </a:solidFill>
            <a:prstDash val="solid"/>
            <a:headEnd type="none" len="sm" w="sm"/>
            <a:tailEnd type="none" len="sm" w="sm"/>
          </a:ln>
        </p:spPr>
      </p:sp>
      <p:grpSp>
        <p:nvGrpSpPr>
          <p:cNvPr name="Group 64" id="64"/>
          <p:cNvGrpSpPr/>
          <p:nvPr/>
        </p:nvGrpSpPr>
        <p:grpSpPr>
          <a:xfrm rot="5400000">
            <a:off x="16611284" y="5569931"/>
            <a:ext cx="643060" cy="577432"/>
            <a:chOff x="0" y="0"/>
            <a:chExt cx="164169" cy="147415"/>
          </a:xfrm>
        </p:grpSpPr>
        <p:sp>
          <p:nvSpPr>
            <p:cNvPr name="Freeform 65" id="65"/>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66" id="66"/>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67" id="67"/>
          <p:cNvGrpSpPr/>
          <p:nvPr/>
        </p:nvGrpSpPr>
        <p:grpSpPr>
          <a:xfrm rot="5400000">
            <a:off x="16611284" y="6330909"/>
            <a:ext cx="643060" cy="577432"/>
            <a:chOff x="0" y="0"/>
            <a:chExt cx="164169" cy="147415"/>
          </a:xfrm>
        </p:grpSpPr>
        <p:sp>
          <p:nvSpPr>
            <p:cNvPr name="Freeform 68" id="68"/>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69" id="69"/>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70" id="70"/>
          <p:cNvGrpSpPr/>
          <p:nvPr/>
        </p:nvGrpSpPr>
        <p:grpSpPr>
          <a:xfrm rot="5400000">
            <a:off x="16611284" y="7091886"/>
            <a:ext cx="643060" cy="577432"/>
            <a:chOff x="0" y="0"/>
            <a:chExt cx="164169" cy="147415"/>
          </a:xfrm>
        </p:grpSpPr>
        <p:sp>
          <p:nvSpPr>
            <p:cNvPr name="Freeform 71" id="71"/>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72" id="72"/>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73" id="73"/>
          <p:cNvGrpSpPr/>
          <p:nvPr/>
        </p:nvGrpSpPr>
        <p:grpSpPr>
          <a:xfrm rot="5400000">
            <a:off x="16611284" y="7852864"/>
            <a:ext cx="643060" cy="577432"/>
            <a:chOff x="0" y="0"/>
            <a:chExt cx="164169" cy="147415"/>
          </a:xfrm>
        </p:grpSpPr>
        <p:sp>
          <p:nvSpPr>
            <p:cNvPr name="Freeform 74" id="74"/>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75" id="75"/>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76" id="76"/>
          <p:cNvGrpSpPr/>
          <p:nvPr/>
        </p:nvGrpSpPr>
        <p:grpSpPr>
          <a:xfrm rot="5400000">
            <a:off x="16611284" y="4887566"/>
            <a:ext cx="643060" cy="577432"/>
            <a:chOff x="0" y="0"/>
            <a:chExt cx="164169" cy="147415"/>
          </a:xfrm>
        </p:grpSpPr>
        <p:sp>
          <p:nvSpPr>
            <p:cNvPr name="Freeform 77" id="77"/>
            <p:cNvSpPr/>
            <p:nvPr/>
          </p:nvSpPr>
          <p:spPr>
            <a:xfrm flipH="false" flipV="false" rot="0">
              <a:off x="0" y="0"/>
              <a:ext cx="164169" cy="147415"/>
            </a:xfrm>
            <a:custGeom>
              <a:avLst/>
              <a:gdLst/>
              <a:ahLst/>
              <a:cxnLst/>
              <a:rect r="r" b="b" t="t" l="l"/>
              <a:pathLst>
                <a:path h="147415" w="164169">
                  <a:moveTo>
                    <a:pt x="0" y="0"/>
                  </a:moveTo>
                  <a:lnTo>
                    <a:pt x="164169" y="0"/>
                  </a:lnTo>
                  <a:lnTo>
                    <a:pt x="164169" y="147415"/>
                  </a:lnTo>
                  <a:lnTo>
                    <a:pt x="0" y="147415"/>
                  </a:lnTo>
                  <a:close/>
                </a:path>
              </a:pathLst>
            </a:custGeom>
            <a:solidFill>
              <a:srgbClr val="FBB913"/>
            </a:solidFill>
          </p:spPr>
        </p:sp>
        <p:sp>
          <p:nvSpPr>
            <p:cNvPr name="TextBox 78" id="78"/>
            <p:cNvSpPr txBox="true"/>
            <p:nvPr/>
          </p:nvSpPr>
          <p:spPr>
            <a:xfrm>
              <a:off x="0" y="-38100"/>
              <a:ext cx="164169" cy="185515"/>
            </a:xfrm>
            <a:prstGeom prst="rect">
              <a:avLst/>
            </a:prstGeom>
          </p:spPr>
          <p:txBody>
            <a:bodyPr anchor="ctr" rtlCol="false" tIns="52408" lIns="52408" bIns="52408" rIns="52408"/>
            <a:lstStyle/>
            <a:p>
              <a:pPr algn="ctr">
                <a:lnSpc>
                  <a:spcPts val="2660"/>
                </a:lnSpc>
              </a:pPr>
            </a:p>
          </p:txBody>
        </p:sp>
      </p:grpSp>
      <p:grpSp>
        <p:nvGrpSpPr>
          <p:cNvPr name="Group 79" id="79"/>
          <p:cNvGrpSpPr/>
          <p:nvPr/>
        </p:nvGrpSpPr>
        <p:grpSpPr>
          <a:xfrm rot="0">
            <a:off x="6982223" y="5517465"/>
            <a:ext cx="6561806" cy="4824623"/>
            <a:chOff x="0" y="0"/>
            <a:chExt cx="1675189" cy="1231697"/>
          </a:xfrm>
        </p:grpSpPr>
        <p:sp>
          <p:nvSpPr>
            <p:cNvPr name="Freeform 80" id="80"/>
            <p:cNvSpPr/>
            <p:nvPr/>
          </p:nvSpPr>
          <p:spPr>
            <a:xfrm flipH="false" flipV="false" rot="0">
              <a:off x="0" y="0"/>
              <a:ext cx="1675189" cy="1231697"/>
            </a:xfrm>
            <a:custGeom>
              <a:avLst/>
              <a:gdLst/>
              <a:ahLst/>
              <a:cxnLst/>
              <a:rect r="r" b="b" t="t" l="l"/>
              <a:pathLst>
                <a:path h="1231697" w="1675189">
                  <a:moveTo>
                    <a:pt x="0" y="0"/>
                  </a:moveTo>
                  <a:lnTo>
                    <a:pt x="1675189" y="0"/>
                  </a:lnTo>
                  <a:lnTo>
                    <a:pt x="1675189" y="1231697"/>
                  </a:lnTo>
                  <a:lnTo>
                    <a:pt x="0" y="1231697"/>
                  </a:lnTo>
                  <a:close/>
                </a:path>
              </a:pathLst>
            </a:custGeom>
            <a:solidFill>
              <a:srgbClr val="FFFFFF"/>
            </a:solidFill>
          </p:spPr>
        </p:sp>
        <p:sp>
          <p:nvSpPr>
            <p:cNvPr name="TextBox 81" id="81"/>
            <p:cNvSpPr txBox="true"/>
            <p:nvPr/>
          </p:nvSpPr>
          <p:spPr>
            <a:xfrm>
              <a:off x="0" y="-38100"/>
              <a:ext cx="1675189" cy="1269797"/>
            </a:xfrm>
            <a:prstGeom prst="rect">
              <a:avLst/>
            </a:prstGeom>
          </p:spPr>
          <p:txBody>
            <a:bodyPr anchor="ctr" rtlCol="false" tIns="52408" lIns="52408" bIns="52408" rIns="52408"/>
            <a:lstStyle/>
            <a:p>
              <a:pPr algn="ctr">
                <a:lnSpc>
                  <a:spcPts val="2660"/>
                </a:lnSpc>
              </a:pPr>
            </a:p>
          </p:txBody>
        </p:sp>
      </p:grpSp>
      <p:grpSp>
        <p:nvGrpSpPr>
          <p:cNvPr name="Group 82" id="82"/>
          <p:cNvGrpSpPr/>
          <p:nvPr/>
        </p:nvGrpSpPr>
        <p:grpSpPr>
          <a:xfrm rot="-10800000">
            <a:off x="11018017" y="7012152"/>
            <a:ext cx="1163295" cy="650224"/>
            <a:chOff x="0" y="0"/>
            <a:chExt cx="296982" cy="165998"/>
          </a:xfrm>
        </p:grpSpPr>
        <p:sp>
          <p:nvSpPr>
            <p:cNvPr name="Freeform 83" id="83"/>
            <p:cNvSpPr/>
            <p:nvPr/>
          </p:nvSpPr>
          <p:spPr>
            <a:xfrm flipH="false" flipV="false" rot="0">
              <a:off x="0" y="0"/>
              <a:ext cx="296982" cy="165998"/>
            </a:xfrm>
            <a:custGeom>
              <a:avLst/>
              <a:gdLst/>
              <a:ahLst/>
              <a:cxnLst/>
              <a:rect r="r" b="b" t="t" l="l"/>
              <a:pathLst>
                <a:path h="165998" w="296982">
                  <a:moveTo>
                    <a:pt x="0" y="0"/>
                  </a:moveTo>
                  <a:lnTo>
                    <a:pt x="296982" y="0"/>
                  </a:lnTo>
                  <a:lnTo>
                    <a:pt x="296982" y="165998"/>
                  </a:lnTo>
                  <a:lnTo>
                    <a:pt x="0" y="165998"/>
                  </a:lnTo>
                  <a:close/>
                </a:path>
              </a:pathLst>
            </a:custGeom>
            <a:solidFill>
              <a:srgbClr val="D5D0C9"/>
            </a:solidFill>
          </p:spPr>
        </p:sp>
        <p:sp>
          <p:nvSpPr>
            <p:cNvPr name="TextBox 84" id="84"/>
            <p:cNvSpPr txBox="true"/>
            <p:nvPr/>
          </p:nvSpPr>
          <p:spPr>
            <a:xfrm>
              <a:off x="0" y="-38100"/>
              <a:ext cx="296982" cy="204098"/>
            </a:xfrm>
            <a:prstGeom prst="rect">
              <a:avLst/>
            </a:prstGeom>
          </p:spPr>
          <p:txBody>
            <a:bodyPr anchor="ctr" rtlCol="false" tIns="52408" lIns="52408" bIns="52408" rIns="52408"/>
            <a:lstStyle/>
            <a:p>
              <a:pPr algn="ctr">
                <a:lnSpc>
                  <a:spcPts val="2660"/>
                </a:lnSpc>
              </a:pPr>
            </a:p>
          </p:txBody>
        </p:sp>
      </p:grpSp>
      <p:grpSp>
        <p:nvGrpSpPr>
          <p:cNvPr name="Group 85" id="85"/>
          <p:cNvGrpSpPr/>
          <p:nvPr/>
        </p:nvGrpSpPr>
        <p:grpSpPr>
          <a:xfrm rot="-5400000">
            <a:off x="10580429" y="7774852"/>
            <a:ext cx="1525401" cy="650224"/>
            <a:chOff x="0" y="0"/>
            <a:chExt cx="389426" cy="165998"/>
          </a:xfrm>
        </p:grpSpPr>
        <p:sp>
          <p:nvSpPr>
            <p:cNvPr name="Freeform 86" id="86"/>
            <p:cNvSpPr/>
            <p:nvPr/>
          </p:nvSpPr>
          <p:spPr>
            <a:xfrm flipH="false" flipV="false" rot="0">
              <a:off x="0" y="0"/>
              <a:ext cx="389426" cy="165998"/>
            </a:xfrm>
            <a:custGeom>
              <a:avLst/>
              <a:gdLst/>
              <a:ahLst/>
              <a:cxnLst/>
              <a:rect r="r" b="b" t="t" l="l"/>
              <a:pathLst>
                <a:path h="165998" w="389426">
                  <a:moveTo>
                    <a:pt x="0" y="0"/>
                  </a:moveTo>
                  <a:lnTo>
                    <a:pt x="389426" y="0"/>
                  </a:lnTo>
                  <a:lnTo>
                    <a:pt x="389426" y="165998"/>
                  </a:lnTo>
                  <a:lnTo>
                    <a:pt x="0" y="165998"/>
                  </a:lnTo>
                  <a:close/>
                </a:path>
              </a:pathLst>
            </a:custGeom>
            <a:solidFill>
              <a:srgbClr val="D5D0C9"/>
            </a:solidFill>
          </p:spPr>
        </p:sp>
        <p:sp>
          <p:nvSpPr>
            <p:cNvPr name="TextBox 87" id="87"/>
            <p:cNvSpPr txBox="true"/>
            <p:nvPr/>
          </p:nvSpPr>
          <p:spPr>
            <a:xfrm>
              <a:off x="0" y="-38100"/>
              <a:ext cx="389426" cy="204098"/>
            </a:xfrm>
            <a:prstGeom prst="rect">
              <a:avLst/>
            </a:prstGeom>
          </p:spPr>
          <p:txBody>
            <a:bodyPr anchor="ctr" rtlCol="false" tIns="52408" lIns="52408" bIns="52408" rIns="52408"/>
            <a:lstStyle/>
            <a:p>
              <a:pPr algn="ctr">
                <a:lnSpc>
                  <a:spcPts val="2660"/>
                </a:lnSpc>
              </a:pPr>
            </a:p>
          </p:txBody>
        </p:sp>
      </p:grpSp>
      <p:grpSp>
        <p:nvGrpSpPr>
          <p:cNvPr name="Group 88" id="88"/>
          <p:cNvGrpSpPr/>
          <p:nvPr/>
        </p:nvGrpSpPr>
        <p:grpSpPr>
          <a:xfrm rot="-10800000">
            <a:off x="12163368" y="7012152"/>
            <a:ext cx="1390488" cy="1536012"/>
            <a:chOff x="0" y="0"/>
            <a:chExt cx="354983" cy="392134"/>
          </a:xfrm>
        </p:grpSpPr>
        <p:sp>
          <p:nvSpPr>
            <p:cNvPr name="Freeform 89" id="89"/>
            <p:cNvSpPr/>
            <p:nvPr/>
          </p:nvSpPr>
          <p:spPr>
            <a:xfrm flipH="false" flipV="false" rot="0">
              <a:off x="0" y="0"/>
              <a:ext cx="354983" cy="392134"/>
            </a:xfrm>
            <a:custGeom>
              <a:avLst/>
              <a:gdLst/>
              <a:ahLst/>
              <a:cxnLst/>
              <a:rect r="r" b="b" t="t" l="l"/>
              <a:pathLst>
                <a:path h="392134" w="354983">
                  <a:moveTo>
                    <a:pt x="0" y="0"/>
                  </a:moveTo>
                  <a:lnTo>
                    <a:pt x="354983" y="0"/>
                  </a:lnTo>
                  <a:lnTo>
                    <a:pt x="354983" y="392134"/>
                  </a:lnTo>
                  <a:lnTo>
                    <a:pt x="0" y="392134"/>
                  </a:lnTo>
                  <a:close/>
                </a:path>
              </a:pathLst>
            </a:custGeom>
            <a:solidFill>
              <a:srgbClr val="A49785"/>
            </a:solidFill>
          </p:spPr>
        </p:sp>
        <p:sp>
          <p:nvSpPr>
            <p:cNvPr name="TextBox 90" id="90"/>
            <p:cNvSpPr txBox="true"/>
            <p:nvPr/>
          </p:nvSpPr>
          <p:spPr>
            <a:xfrm>
              <a:off x="0" y="-38100"/>
              <a:ext cx="354983" cy="430234"/>
            </a:xfrm>
            <a:prstGeom prst="rect">
              <a:avLst/>
            </a:prstGeom>
          </p:spPr>
          <p:txBody>
            <a:bodyPr anchor="ctr" rtlCol="false" tIns="52408" lIns="52408" bIns="52408" rIns="52408"/>
            <a:lstStyle/>
            <a:p>
              <a:pPr algn="ctr">
                <a:lnSpc>
                  <a:spcPts val="2660"/>
                </a:lnSpc>
              </a:pPr>
            </a:p>
          </p:txBody>
        </p:sp>
      </p:grpSp>
      <p:sp>
        <p:nvSpPr>
          <p:cNvPr name="AutoShape 91" id="91"/>
          <p:cNvSpPr/>
          <p:nvPr/>
        </p:nvSpPr>
        <p:spPr>
          <a:xfrm flipH="true">
            <a:off x="13555592" y="7012152"/>
            <a:ext cx="10445" cy="2236435"/>
          </a:xfrm>
          <a:prstGeom prst="line">
            <a:avLst/>
          </a:prstGeom>
          <a:ln cap="flat" w="38100">
            <a:solidFill>
              <a:srgbClr val="14416A"/>
            </a:solidFill>
            <a:prstDash val="solid"/>
            <a:headEnd type="none" len="sm" w="sm"/>
            <a:tailEnd type="none" len="sm" w="sm"/>
          </a:ln>
        </p:spPr>
      </p:sp>
      <p:sp>
        <p:nvSpPr>
          <p:cNvPr name="AutoShape 92" id="92"/>
          <p:cNvSpPr/>
          <p:nvPr/>
        </p:nvSpPr>
        <p:spPr>
          <a:xfrm>
            <a:off x="13553856" y="5530039"/>
            <a:ext cx="0" cy="577432"/>
          </a:xfrm>
          <a:prstGeom prst="line">
            <a:avLst/>
          </a:prstGeom>
          <a:ln cap="flat" w="38100">
            <a:solidFill>
              <a:srgbClr val="14416A"/>
            </a:solidFill>
            <a:prstDash val="solid"/>
            <a:headEnd type="none" len="sm" w="sm"/>
            <a:tailEnd type="none" len="sm" w="sm"/>
          </a:ln>
        </p:spPr>
      </p:sp>
      <p:sp>
        <p:nvSpPr>
          <p:cNvPr name="AutoShape 93" id="93"/>
          <p:cNvSpPr/>
          <p:nvPr/>
        </p:nvSpPr>
        <p:spPr>
          <a:xfrm>
            <a:off x="8261978" y="5517465"/>
            <a:ext cx="8997322" cy="0"/>
          </a:xfrm>
          <a:prstGeom prst="line">
            <a:avLst/>
          </a:prstGeom>
          <a:ln cap="flat" w="38100">
            <a:solidFill>
              <a:srgbClr val="14416A"/>
            </a:solidFill>
            <a:prstDash val="solid"/>
            <a:headEnd type="none" len="sm" w="sm"/>
            <a:tailEnd type="none" len="sm" w="sm"/>
          </a:ln>
        </p:spPr>
      </p:sp>
      <p:grpSp>
        <p:nvGrpSpPr>
          <p:cNvPr name="Group 94" id="94"/>
          <p:cNvGrpSpPr/>
          <p:nvPr/>
        </p:nvGrpSpPr>
        <p:grpSpPr>
          <a:xfrm rot="-10800000">
            <a:off x="7699853" y="6332507"/>
            <a:ext cx="1382090" cy="1380067"/>
            <a:chOff x="0" y="0"/>
            <a:chExt cx="352839" cy="352323"/>
          </a:xfrm>
        </p:grpSpPr>
        <p:sp>
          <p:nvSpPr>
            <p:cNvPr name="Freeform 95" id="95"/>
            <p:cNvSpPr/>
            <p:nvPr/>
          </p:nvSpPr>
          <p:spPr>
            <a:xfrm flipH="false" flipV="false" rot="0">
              <a:off x="0" y="0"/>
              <a:ext cx="352839" cy="352323"/>
            </a:xfrm>
            <a:custGeom>
              <a:avLst/>
              <a:gdLst/>
              <a:ahLst/>
              <a:cxnLst/>
              <a:rect r="r" b="b" t="t" l="l"/>
              <a:pathLst>
                <a:path h="352323" w="352839">
                  <a:moveTo>
                    <a:pt x="0" y="0"/>
                  </a:moveTo>
                  <a:lnTo>
                    <a:pt x="352839" y="0"/>
                  </a:lnTo>
                  <a:lnTo>
                    <a:pt x="352839" y="352323"/>
                  </a:lnTo>
                  <a:lnTo>
                    <a:pt x="0" y="352323"/>
                  </a:lnTo>
                  <a:close/>
                </a:path>
              </a:pathLst>
            </a:custGeom>
            <a:solidFill>
              <a:srgbClr val="486E87"/>
            </a:solidFill>
          </p:spPr>
        </p:sp>
        <p:sp>
          <p:nvSpPr>
            <p:cNvPr name="TextBox 96" id="96"/>
            <p:cNvSpPr txBox="true"/>
            <p:nvPr/>
          </p:nvSpPr>
          <p:spPr>
            <a:xfrm>
              <a:off x="0" y="-38100"/>
              <a:ext cx="352839" cy="390423"/>
            </a:xfrm>
            <a:prstGeom prst="rect">
              <a:avLst/>
            </a:prstGeom>
          </p:spPr>
          <p:txBody>
            <a:bodyPr anchor="ctr" rtlCol="false" tIns="52408" lIns="52408" bIns="52408" rIns="52408"/>
            <a:lstStyle/>
            <a:p>
              <a:pPr algn="ctr">
                <a:lnSpc>
                  <a:spcPts val="2660"/>
                </a:lnSpc>
              </a:pPr>
            </a:p>
          </p:txBody>
        </p:sp>
      </p:grpSp>
      <p:grpSp>
        <p:nvGrpSpPr>
          <p:cNvPr name="Group 97" id="97"/>
          <p:cNvGrpSpPr/>
          <p:nvPr/>
        </p:nvGrpSpPr>
        <p:grpSpPr>
          <a:xfrm rot="-10800000">
            <a:off x="7699853" y="7868519"/>
            <a:ext cx="1382090" cy="1380067"/>
            <a:chOff x="0" y="0"/>
            <a:chExt cx="352839" cy="352323"/>
          </a:xfrm>
        </p:grpSpPr>
        <p:sp>
          <p:nvSpPr>
            <p:cNvPr name="Freeform 98" id="98"/>
            <p:cNvSpPr/>
            <p:nvPr/>
          </p:nvSpPr>
          <p:spPr>
            <a:xfrm flipH="false" flipV="false" rot="0">
              <a:off x="0" y="0"/>
              <a:ext cx="352839" cy="352323"/>
            </a:xfrm>
            <a:custGeom>
              <a:avLst/>
              <a:gdLst/>
              <a:ahLst/>
              <a:cxnLst/>
              <a:rect r="r" b="b" t="t" l="l"/>
              <a:pathLst>
                <a:path h="352323" w="352839">
                  <a:moveTo>
                    <a:pt x="0" y="0"/>
                  </a:moveTo>
                  <a:lnTo>
                    <a:pt x="352839" y="0"/>
                  </a:lnTo>
                  <a:lnTo>
                    <a:pt x="352839" y="352323"/>
                  </a:lnTo>
                  <a:lnTo>
                    <a:pt x="0" y="352323"/>
                  </a:lnTo>
                  <a:close/>
                </a:path>
              </a:pathLst>
            </a:custGeom>
            <a:solidFill>
              <a:srgbClr val="486E87"/>
            </a:solidFill>
          </p:spPr>
        </p:sp>
        <p:sp>
          <p:nvSpPr>
            <p:cNvPr name="TextBox 99" id="99"/>
            <p:cNvSpPr txBox="true"/>
            <p:nvPr/>
          </p:nvSpPr>
          <p:spPr>
            <a:xfrm>
              <a:off x="0" y="-38100"/>
              <a:ext cx="352839" cy="390423"/>
            </a:xfrm>
            <a:prstGeom prst="rect">
              <a:avLst/>
            </a:prstGeom>
          </p:spPr>
          <p:txBody>
            <a:bodyPr anchor="ctr" rtlCol="false" tIns="52408" lIns="52408" bIns="52408" rIns="52408"/>
            <a:lstStyle/>
            <a:p>
              <a:pPr algn="ctr">
                <a:lnSpc>
                  <a:spcPts val="2660"/>
                </a:lnSpc>
              </a:pPr>
            </a:p>
          </p:txBody>
        </p:sp>
      </p:grpSp>
      <p:sp>
        <p:nvSpPr>
          <p:cNvPr name="Freeform 100" id="100"/>
          <p:cNvSpPr/>
          <p:nvPr/>
        </p:nvSpPr>
        <p:spPr>
          <a:xfrm flipH="false" flipV="false" rot="0">
            <a:off x="12463846" y="7375258"/>
            <a:ext cx="809800" cy="809800"/>
          </a:xfrm>
          <a:custGeom>
            <a:avLst/>
            <a:gdLst/>
            <a:ahLst/>
            <a:cxnLst/>
            <a:rect r="r" b="b" t="t" l="l"/>
            <a:pathLst>
              <a:path h="809800" w="809800">
                <a:moveTo>
                  <a:pt x="0" y="0"/>
                </a:moveTo>
                <a:lnTo>
                  <a:pt x="809800" y="0"/>
                </a:lnTo>
                <a:lnTo>
                  <a:pt x="809800" y="809800"/>
                </a:lnTo>
                <a:lnTo>
                  <a:pt x="0" y="809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1" id="101"/>
          <p:cNvSpPr txBox="true"/>
          <p:nvPr/>
        </p:nvSpPr>
        <p:spPr>
          <a:xfrm rot="0">
            <a:off x="1045357" y="1142047"/>
            <a:ext cx="9511285" cy="842010"/>
          </a:xfrm>
          <a:prstGeom prst="rect">
            <a:avLst/>
          </a:prstGeom>
        </p:spPr>
        <p:txBody>
          <a:bodyPr anchor="t" rtlCol="false" tIns="0" lIns="0" bIns="0" rIns="0">
            <a:spAutoFit/>
          </a:bodyPr>
          <a:lstStyle/>
          <a:p>
            <a:pPr algn="l">
              <a:lnSpc>
                <a:spcPts val="6120"/>
              </a:lnSpc>
            </a:pPr>
            <a:r>
              <a:rPr lang="en-US" sz="6000" b="true">
                <a:solidFill>
                  <a:srgbClr val="14416A"/>
                </a:solidFill>
                <a:latin typeface="Helvetica Bold"/>
                <a:ea typeface="Helvetica Bold"/>
                <a:cs typeface="Helvetica Bold"/>
                <a:sym typeface="Helvetica Bold"/>
              </a:rPr>
              <a:t>FLOOR PLAN</a:t>
            </a:r>
          </a:p>
        </p:txBody>
      </p:sp>
      <p:sp>
        <p:nvSpPr>
          <p:cNvPr name="TextBox 102" id="102"/>
          <p:cNvSpPr txBox="true"/>
          <p:nvPr/>
        </p:nvSpPr>
        <p:spPr>
          <a:xfrm rot="0">
            <a:off x="9188853" y="3136582"/>
            <a:ext cx="2735577" cy="421005"/>
          </a:xfrm>
          <a:prstGeom prst="rect">
            <a:avLst/>
          </a:prstGeom>
        </p:spPr>
        <p:txBody>
          <a:bodyPr anchor="t" rtlCol="false" tIns="0" lIns="0" bIns="0" rIns="0">
            <a:spAutoFit/>
          </a:bodyPr>
          <a:lstStyle/>
          <a:p>
            <a:pPr algn="ctr">
              <a:lnSpc>
                <a:spcPts val="3060"/>
              </a:lnSpc>
            </a:pPr>
            <a:r>
              <a:rPr lang="en-US" sz="3000" b="true">
                <a:solidFill>
                  <a:srgbClr val="14416A"/>
                </a:solidFill>
                <a:latin typeface="Helvetica Bold"/>
                <a:ea typeface="Helvetica Bold"/>
                <a:cs typeface="Helvetica Bold"/>
                <a:sym typeface="Helvetica Bold"/>
              </a:rPr>
              <a:t>MAIN HALL</a:t>
            </a:r>
          </a:p>
        </p:txBody>
      </p:sp>
      <p:sp>
        <p:nvSpPr>
          <p:cNvPr name="TextBox 103" id="103"/>
          <p:cNvSpPr txBox="true"/>
          <p:nvPr/>
        </p:nvSpPr>
        <p:spPr>
          <a:xfrm rot="-5400000">
            <a:off x="10467235" y="7815796"/>
            <a:ext cx="1808939" cy="284798"/>
          </a:xfrm>
          <a:prstGeom prst="rect">
            <a:avLst/>
          </a:prstGeom>
        </p:spPr>
        <p:txBody>
          <a:bodyPr anchor="t" rtlCol="false" tIns="0" lIns="0" bIns="0" rIns="0">
            <a:spAutoFit/>
          </a:bodyPr>
          <a:lstStyle/>
          <a:p>
            <a:pPr algn="ctr">
              <a:lnSpc>
                <a:spcPts val="2082"/>
              </a:lnSpc>
            </a:pPr>
            <a:r>
              <a:rPr lang="en-US" sz="2041" b="true">
                <a:solidFill>
                  <a:srgbClr val="14416A"/>
                </a:solidFill>
                <a:latin typeface="Helvetica Bold"/>
                <a:ea typeface="Helvetica Bold"/>
                <a:cs typeface="Helvetica Bold"/>
                <a:sym typeface="Helvetica Bold"/>
              </a:rPr>
              <a:t>RECEPTION</a:t>
            </a:r>
          </a:p>
        </p:txBody>
      </p:sp>
      <p:sp>
        <p:nvSpPr>
          <p:cNvPr name="TextBox 104" id="104"/>
          <p:cNvSpPr txBox="true"/>
          <p:nvPr/>
        </p:nvSpPr>
        <p:spPr>
          <a:xfrm rot="0">
            <a:off x="7699853" y="6867882"/>
            <a:ext cx="1382090" cy="409591"/>
          </a:xfrm>
          <a:prstGeom prst="rect">
            <a:avLst/>
          </a:prstGeom>
        </p:spPr>
        <p:txBody>
          <a:bodyPr anchor="t" rtlCol="false" tIns="0" lIns="0" bIns="0" rIns="0">
            <a:spAutoFit/>
          </a:bodyPr>
          <a:lstStyle/>
          <a:p>
            <a:pPr algn="ctr">
              <a:lnSpc>
                <a:spcPts val="1591"/>
              </a:lnSpc>
            </a:pPr>
            <a:r>
              <a:rPr lang="en-US" sz="1559" b="true">
                <a:solidFill>
                  <a:srgbClr val="FFFFFF"/>
                </a:solidFill>
                <a:latin typeface="Helvetica Bold"/>
                <a:ea typeface="Helvetica Bold"/>
                <a:cs typeface="Helvetica Bold"/>
                <a:sym typeface="Helvetica Bold"/>
              </a:rPr>
              <a:t>BREAKOUT</a:t>
            </a:r>
          </a:p>
          <a:p>
            <a:pPr algn="ctr">
              <a:lnSpc>
                <a:spcPts val="1591"/>
              </a:lnSpc>
            </a:pPr>
            <a:r>
              <a:rPr lang="en-US" sz="1559" b="true">
                <a:solidFill>
                  <a:srgbClr val="FFFFFF"/>
                </a:solidFill>
                <a:latin typeface="Helvetica Bold"/>
                <a:ea typeface="Helvetica Bold"/>
                <a:cs typeface="Helvetica Bold"/>
                <a:sym typeface="Helvetica Bold"/>
              </a:rPr>
              <a:t>ROOM 1</a:t>
            </a:r>
          </a:p>
        </p:txBody>
      </p:sp>
      <p:sp>
        <p:nvSpPr>
          <p:cNvPr name="TextBox 105" id="105"/>
          <p:cNvSpPr txBox="true"/>
          <p:nvPr/>
        </p:nvSpPr>
        <p:spPr>
          <a:xfrm rot="0">
            <a:off x="7692827" y="8385757"/>
            <a:ext cx="1382090" cy="409591"/>
          </a:xfrm>
          <a:prstGeom prst="rect">
            <a:avLst/>
          </a:prstGeom>
        </p:spPr>
        <p:txBody>
          <a:bodyPr anchor="t" rtlCol="false" tIns="0" lIns="0" bIns="0" rIns="0">
            <a:spAutoFit/>
          </a:bodyPr>
          <a:lstStyle/>
          <a:p>
            <a:pPr algn="ctr">
              <a:lnSpc>
                <a:spcPts val="1591"/>
              </a:lnSpc>
            </a:pPr>
            <a:r>
              <a:rPr lang="en-US" sz="1559" b="true">
                <a:solidFill>
                  <a:srgbClr val="FFFFFF"/>
                </a:solidFill>
                <a:latin typeface="Helvetica Bold"/>
                <a:ea typeface="Helvetica Bold"/>
                <a:cs typeface="Helvetica Bold"/>
                <a:sym typeface="Helvetica Bold"/>
              </a:rPr>
              <a:t>BREAKOUT</a:t>
            </a:r>
          </a:p>
          <a:p>
            <a:pPr algn="ctr">
              <a:lnSpc>
                <a:spcPts val="1591"/>
              </a:lnSpc>
            </a:pPr>
            <a:r>
              <a:rPr lang="en-US" sz="1559" b="true">
                <a:solidFill>
                  <a:srgbClr val="FFFFFF"/>
                </a:solidFill>
                <a:latin typeface="Helvetica Bold"/>
                <a:ea typeface="Helvetica Bold"/>
                <a:cs typeface="Helvetica Bold"/>
                <a:sym typeface="Helvetica Bold"/>
              </a:rPr>
              <a:t>ROOM 2</a:t>
            </a:r>
          </a:p>
        </p:txBody>
      </p:sp>
      <p:sp>
        <p:nvSpPr>
          <p:cNvPr name="TextBox 106" id="106"/>
          <p:cNvSpPr txBox="true"/>
          <p:nvPr/>
        </p:nvSpPr>
        <p:spPr>
          <a:xfrm rot="0">
            <a:off x="9652172" y="1356640"/>
            <a:ext cx="1808939" cy="284798"/>
          </a:xfrm>
          <a:prstGeom prst="rect">
            <a:avLst/>
          </a:prstGeom>
        </p:spPr>
        <p:txBody>
          <a:bodyPr anchor="t" rtlCol="false" tIns="0" lIns="0" bIns="0" rIns="0">
            <a:spAutoFit/>
          </a:bodyPr>
          <a:lstStyle/>
          <a:p>
            <a:pPr algn="ctr">
              <a:lnSpc>
                <a:spcPts val="2082"/>
              </a:lnSpc>
            </a:pPr>
            <a:r>
              <a:rPr lang="en-US" sz="2041" b="true">
                <a:solidFill>
                  <a:srgbClr val="FFFFFF"/>
                </a:solidFill>
                <a:latin typeface="Helvetica Bold"/>
                <a:ea typeface="Helvetica Bold"/>
                <a:cs typeface="Helvetica Bold"/>
                <a:sym typeface="Helvetica Bold"/>
              </a:rPr>
              <a:t>STAGE</a:t>
            </a:r>
          </a:p>
        </p:txBody>
      </p:sp>
      <p:sp>
        <p:nvSpPr>
          <p:cNvPr name="TextBox 107" id="107"/>
          <p:cNvSpPr txBox="true"/>
          <p:nvPr/>
        </p:nvSpPr>
        <p:spPr>
          <a:xfrm rot="0">
            <a:off x="1064753" y="2865717"/>
            <a:ext cx="5069746" cy="5929630"/>
          </a:xfrm>
          <a:prstGeom prst="rect">
            <a:avLst/>
          </a:prstGeom>
        </p:spPr>
        <p:txBody>
          <a:bodyPr anchor="t" rtlCol="false" tIns="0" lIns="0" bIns="0" rIns="0">
            <a:spAutoFit/>
          </a:bodyPr>
          <a:lstStyle/>
          <a:p>
            <a:pPr algn="l">
              <a:lnSpc>
                <a:spcPts val="3919"/>
              </a:lnSpc>
              <a:spcBef>
                <a:spcPct val="0"/>
              </a:spcBef>
            </a:pPr>
            <a:r>
              <a:rPr lang="en-US" sz="2799">
                <a:solidFill>
                  <a:srgbClr val="FFFFFF"/>
                </a:solidFill>
                <a:latin typeface="Canva Sans"/>
                <a:ea typeface="Canva Sans"/>
                <a:cs typeface="Canva Sans"/>
                <a:sym typeface="Canva Sans"/>
              </a:rPr>
              <a:t>The conference will feature an engaging programme, including:</a:t>
            </a:r>
          </a:p>
          <a:p>
            <a:pPr algn="l">
              <a:lnSpc>
                <a:spcPts val="3919"/>
              </a:lnSpc>
              <a:spcBef>
                <a:spcPct val="0"/>
              </a:spcBef>
            </a:pPr>
          </a:p>
          <a:p>
            <a:pPr algn="l">
              <a:lnSpc>
                <a:spcPts val="3919"/>
              </a:lnSpc>
              <a:spcBef>
                <a:spcPct val="0"/>
              </a:spcBef>
            </a:pPr>
            <a:r>
              <a:rPr lang="en-US" sz="2799">
                <a:solidFill>
                  <a:srgbClr val="FFFFFF"/>
                </a:solidFill>
                <a:latin typeface="Canva Sans"/>
                <a:ea typeface="Canva Sans"/>
                <a:cs typeface="Canva Sans"/>
                <a:sym typeface="Canva Sans"/>
              </a:rPr>
              <a:t>✓ Insightful talks from thought leaders on sales, procurement and people culture</a:t>
            </a:r>
          </a:p>
          <a:p>
            <a:pPr algn="l">
              <a:lnSpc>
                <a:spcPts val="3919"/>
              </a:lnSpc>
              <a:spcBef>
                <a:spcPct val="0"/>
              </a:spcBef>
            </a:pPr>
            <a:r>
              <a:rPr lang="en-US" sz="2799">
                <a:solidFill>
                  <a:srgbClr val="FFFFFF"/>
                </a:solidFill>
                <a:latin typeface="Canva Sans"/>
                <a:ea typeface="Canva Sans"/>
                <a:cs typeface="Canva Sans"/>
                <a:sym typeface="Canva Sans"/>
              </a:rPr>
              <a:t>✓ Dynamic panel discussions</a:t>
            </a:r>
          </a:p>
          <a:p>
            <a:pPr algn="l">
              <a:lnSpc>
                <a:spcPts val="3919"/>
              </a:lnSpc>
              <a:spcBef>
                <a:spcPct val="0"/>
              </a:spcBef>
            </a:pPr>
            <a:r>
              <a:rPr lang="en-US" sz="2799">
                <a:solidFill>
                  <a:srgbClr val="FFFFFF"/>
                </a:solidFill>
                <a:latin typeface="Canva Sans"/>
                <a:ea typeface="Canva Sans"/>
                <a:cs typeface="Canva Sans"/>
                <a:sym typeface="Canva Sans"/>
              </a:rPr>
              <a:t>✓ Interactive workshops</a:t>
            </a:r>
          </a:p>
          <a:p>
            <a:pPr algn="l">
              <a:lnSpc>
                <a:spcPts val="3919"/>
              </a:lnSpc>
              <a:spcBef>
                <a:spcPct val="0"/>
              </a:spcBef>
            </a:pPr>
          </a:p>
          <a:p>
            <a:pPr algn="l">
              <a:lnSpc>
                <a:spcPts val="391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793813"/>
            <a:ext cx="7807997" cy="5937313"/>
            <a:chOff x="0" y="0"/>
            <a:chExt cx="2056427" cy="1563737"/>
          </a:xfrm>
        </p:grpSpPr>
        <p:sp>
          <p:nvSpPr>
            <p:cNvPr name="Freeform 3" id="3"/>
            <p:cNvSpPr/>
            <p:nvPr/>
          </p:nvSpPr>
          <p:spPr>
            <a:xfrm flipH="false" flipV="false" rot="0">
              <a:off x="0" y="0"/>
              <a:ext cx="2056427" cy="1563737"/>
            </a:xfrm>
            <a:custGeom>
              <a:avLst/>
              <a:gdLst/>
              <a:ahLst/>
              <a:cxnLst/>
              <a:rect r="r" b="b" t="t" l="l"/>
              <a:pathLst>
                <a:path h="1563737" w="2056427">
                  <a:moveTo>
                    <a:pt x="0" y="0"/>
                  </a:moveTo>
                  <a:lnTo>
                    <a:pt x="2056427" y="0"/>
                  </a:lnTo>
                  <a:lnTo>
                    <a:pt x="2056427" y="1563737"/>
                  </a:lnTo>
                  <a:lnTo>
                    <a:pt x="0" y="1563737"/>
                  </a:lnTo>
                  <a:close/>
                </a:path>
              </a:pathLst>
            </a:custGeom>
            <a:solidFill>
              <a:srgbClr val="D9D9D9"/>
            </a:solidFill>
            <a:ln cap="sq">
              <a:noFill/>
              <a:prstDash val="solid"/>
              <a:miter/>
            </a:ln>
          </p:spPr>
        </p:sp>
        <p:sp>
          <p:nvSpPr>
            <p:cNvPr name="TextBox 4" id="4"/>
            <p:cNvSpPr txBox="true"/>
            <p:nvPr/>
          </p:nvSpPr>
          <p:spPr>
            <a:xfrm>
              <a:off x="0" y="-38100"/>
              <a:ext cx="2056427" cy="1601837"/>
            </a:xfrm>
            <a:prstGeom prst="rect">
              <a:avLst/>
            </a:prstGeom>
          </p:spPr>
          <p:txBody>
            <a:bodyPr anchor="ctr" rtlCol="false" tIns="50800" lIns="50800" bIns="50800" rIns="50800"/>
            <a:lstStyle/>
            <a:p>
              <a:pPr algn="ctr">
                <a:lnSpc>
                  <a:spcPts val="2660"/>
                </a:lnSpc>
              </a:pPr>
            </a:p>
          </p:txBody>
        </p:sp>
      </p:grpSp>
      <p:grpSp>
        <p:nvGrpSpPr>
          <p:cNvPr name="Group 5" id="5"/>
          <p:cNvGrpSpPr/>
          <p:nvPr/>
        </p:nvGrpSpPr>
        <p:grpSpPr>
          <a:xfrm rot="0">
            <a:off x="1069107" y="0"/>
            <a:ext cx="7807997" cy="11080813"/>
            <a:chOff x="0" y="0"/>
            <a:chExt cx="2056427" cy="2918404"/>
          </a:xfrm>
        </p:grpSpPr>
        <p:sp>
          <p:nvSpPr>
            <p:cNvPr name="Freeform 6" id="6"/>
            <p:cNvSpPr/>
            <p:nvPr/>
          </p:nvSpPr>
          <p:spPr>
            <a:xfrm flipH="false" flipV="false" rot="0">
              <a:off x="0" y="0"/>
              <a:ext cx="2056427" cy="2918403"/>
            </a:xfrm>
            <a:custGeom>
              <a:avLst/>
              <a:gdLst/>
              <a:ahLst/>
              <a:cxnLst/>
              <a:rect r="r" b="b" t="t" l="l"/>
              <a:pathLst>
                <a:path h="2918403" w="2056427">
                  <a:moveTo>
                    <a:pt x="0" y="0"/>
                  </a:moveTo>
                  <a:lnTo>
                    <a:pt x="2056427" y="0"/>
                  </a:lnTo>
                  <a:lnTo>
                    <a:pt x="2056427" y="2918403"/>
                  </a:lnTo>
                  <a:lnTo>
                    <a:pt x="0" y="2918403"/>
                  </a:lnTo>
                  <a:close/>
                </a:path>
              </a:pathLst>
            </a:custGeom>
            <a:solidFill>
              <a:srgbClr val="FFDE8B"/>
            </a:solidFill>
            <a:ln cap="sq">
              <a:noFill/>
              <a:prstDash val="solid"/>
              <a:miter/>
            </a:ln>
          </p:spPr>
        </p:sp>
        <p:sp>
          <p:nvSpPr>
            <p:cNvPr name="TextBox 7" id="7"/>
            <p:cNvSpPr txBox="true"/>
            <p:nvPr/>
          </p:nvSpPr>
          <p:spPr>
            <a:xfrm>
              <a:off x="0" y="-38100"/>
              <a:ext cx="2056427" cy="2956504"/>
            </a:xfrm>
            <a:prstGeom prst="rect">
              <a:avLst/>
            </a:prstGeom>
          </p:spPr>
          <p:txBody>
            <a:bodyPr anchor="ctr" rtlCol="false" tIns="50800" lIns="50800" bIns="50800" rIns="50800"/>
            <a:lstStyle/>
            <a:p>
              <a:pPr algn="ctr">
                <a:lnSpc>
                  <a:spcPts val="2660"/>
                </a:lnSpc>
              </a:pPr>
            </a:p>
          </p:txBody>
        </p:sp>
      </p:grpSp>
      <p:grpSp>
        <p:nvGrpSpPr>
          <p:cNvPr name="Group 8" id="8"/>
          <p:cNvGrpSpPr/>
          <p:nvPr/>
        </p:nvGrpSpPr>
        <p:grpSpPr>
          <a:xfrm rot="0">
            <a:off x="7607758" y="5450840"/>
            <a:ext cx="2231390" cy="223139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C0C0"/>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4199"/>
                </a:lnSpc>
              </a:pPr>
            </a:p>
          </p:txBody>
        </p:sp>
      </p:grpSp>
      <p:sp>
        <p:nvSpPr>
          <p:cNvPr name="Freeform 11" id="11"/>
          <p:cNvSpPr/>
          <p:nvPr/>
        </p:nvSpPr>
        <p:spPr>
          <a:xfrm flipH="false" flipV="false" rot="0">
            <a:off x="9647400" y="2221897"/>
            <a:ext cx="8640600" cy="5843206"/>
          </a:xfrm>
          <a:custGeom>
            <a:avLst/>
            <a:gdLst/>
            <a:ahLst/>
            <a:cxnLst/>
            <a:rect r="r" b="b" t="t" l="l"/>
            <a:pathLst>
              <a:path h="5843206" w="8640600">
                <a:moveTo>
                  <a:pt x="0" y="0"/>
                </a:moveTo>
                <a:lnTo>
                  <a:pt x="8640600" y="0"/>
                </a:lnTo>
                <a:lnTo>
                  <a:pt x="8640600" y="5843206"/>
                </a:lnTo>
                <a:lnTo>
                  <a:pt x="0" y="5843206"/>
                </a:lnTo>
                <a:lnTo>
                  <a:pt x="0" y="0"/>
                </a:lnTo>
                <a:close/>
              </a:path>
            </a:pathLst>
          </a:custGeom>
          <a:blipFill>
            <a:blip r:embed="rId2"/>
            <a:stretch>
              <a:fillRect l="0" t="0" r="0" b="0"/>
            </a:stretch>
          </a:blipFill>
        </p:spPr>
      </p:sp>
      <p:sp>
        <p:nvSpPr>
          <p:cNvPr name="TextBox 12" id="12"/>
          <p:cNvSpPr txBox="true"/>
          <p:nvPr/>
        </p:nvSpPr>
        <p:spPr>
          <a:xfrm rot="0">
            <a:off x="2783255" y="186690"/>
            <a:ext cx="4298887" cy="842010"/>
          </a:xfrm>
          <a:prstGeom prst="rect">
            <a:avLst/>
          </a:prstGeom>
        </p:spPr>
        <p:txBody>
          <a:bodyPr anchor="t" rtlCol="false" tIns="0" lIns="0" bIns="0" rIns="0">
            <a:spAutoFit/>
          </a:bodyPr>
          <a:lstStyle/>
          <a:p>
            <a:pPr algn="ctr">
              <a:lnSpc>
                <a:spcPts val="6120"/>
              </a:lnSpc>
            </a:pPr>
            <a:r>
              <a:rPr lang="en-US" sz="6000" b="true">
                <a:solidFill>
                  <a:srgbClr val="14416A"/>
                </a:solidFill>
                <a:latin typeface="Helvetica Bold"/>
                <a:ea typeface="Helvetica Bold"/>
                <a:cs typeface="Helvetica Bold"/>
                <a:sym typeface="Helvetica Bold"/>
              </a:rPr>
              <a:t>EXHIBITOR</a:t>
            </a:r>
          </a:p>
        </p:txBody>
      </p:sp>
      <p:sp>
        <p:nvSpPr>
          <p:cNvPr name="TextBox 13" id="13"/>
          <p:cNvSpPr txBox="true"/>
          <p:nvPr/>
        </p:nvSpPr>
        <p:spPr>
          <a:xfrm rot="0">
            <a:off x="1222758" y="1693513"/>
            <a:ext cx="7500695" cy="48133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14416A"/>
                </a:solidFill>
                <a:latin typeface="Canva Sans"/>
                <a:ea typeface="Canva Sans"/>
                <a:cs typeface="Canva Sans"/>
                <a:sym typeface="Canva Sans"/>
              </a:rPr>
              <a:t>Exhibitor stand</a:t>
            </a:r>
          </a:p>
        </p:txBody>
      </p:sp>
      <p:sp>
        <p:nvSpPr>
          <p:cNvPr name="TextBox 14" id="14"/>
          <p:cNvSpPr txBox="true"/>
          <p:nvPr/>
        </p:nvSpPr>
        <p:spPr>
          <a:xfrm rot="0">
            <a:off x="8178206" y="6026467"/>
            <a:ext cx="1090493" cy="1076325"/>
          </a:xfrm>
          <a:prstGeom prst="rect">
            <a:avLst/>
          </a:prstGeom>
        </p:spPr>
        <p:txBody>
          <a:bodyPr anchor="t" rtlCol="false" tIns="0" lIns="0" bIns="0" rIns="0">
            <a:spAutoFit/>
          </a:bodyPr>
          <a:lstStyle/>
          <a:p>
            <a:pPr algn="ctr">
              <a:lnSpc>
                <a:spcPts val="4200"/>
              </a:lnSpc>
            </a:pPr>
            <a:r>
              <a:rPr lang="en-US" sz="3000" b="true">
                <a:solidFill>
                  <a:srgbClr val="FFFFFF"/>
                </a:solidFill>
                <a:latin typeface="Helvetica Bold"/>
                <a:ea typeface="Helvetica Bold"/>
                <a:cs typeface="Helvetica Bold"/>
                <a:sym typeface="Helvetica Bold"/>
              </a:rPr>
              <a:t>£900</a:t>
            </a:r>
          </a:p>
          <a:p>
            <a:pPr algn="ctr">
              <a:lnSpc>
                <a:spcPts val="4200"/>
              </a:lnSpc>
              <a:spcBef>
                <a:spcPct val="0"/>
              </a:spcBef>
            </a:pPr>
            <a:r>
              <a:rPr lang="en-US" b="true" sz="3000">
                <a:solidFill>
                  <a:srgbClr val="FFFFFF"/>
                </a:solidFill>
                <a:latin typeface="Helvetica Bold"/>
                <a:ea typeface="Helvetica Bold"/>
                <a:cs typeface="Helvetica Bold"/>
                <a:sym typeface="Helvetica Bold"/>
              </a:rPr>
              <a:t>+ VAT</a:t>
            </a:r>
          </a:p>
        </p:txBody>
      </p:sp>
      <p:sp>
        <p:nvSpPr>
          <p:cNvPr name="TextBox 15" id="15"/>
          <p:cNvSpPr txBox="true"/>
          <p:nvPr/>
        </p:nvSpPr>
        <p:spPr>
          <a:xfrm rot="0">
            <a:off x="1547574" y="2871152"/>
            <a:ext cx="6630633" cy="6424930"/>
          </a:xfrm>
          <a:prstGeom prst="rect">
            <a:avLst/>
          </a:prstGeom>
        </p:spPr>
        <p:txBody>
          <a:bodyPr anchor="t" rtlCol="false" tIns="0" lIns="0" bIns="0" rIns="0">
            <a:spAutoFit/>
          </a:bodyPr>
          <a:lstStyle/>
          <a:p>
            <a:pPr algn="l">
              <a:lnSpc>
                <a:spcPts val="3919"/>
              </a:lnSpc>
            </a:pPr>
            <a:r>
              <a:rPr lang="en-US" b="true" sz="2799">
                <a:solidFill>
                  <a:srgbClr val="14416A"/>
                </a:solidFill>
                <a:latin typeface="Canva Sans Bold"/>
                <a:ea typeface="Canva Sans Bold"/>
                <a:cs typeface="Canva Sans Bold"/>
                <a:sym typeface="Canva Sans Bold"/>
              </a:rPr>
              <a:t>Why Exhibit?</a:t>
            </a:r>
          </a:p>
          <a:p>
            <a:pPr algn="l" marL="604519" indent="-302260" lvl="1">
              <a:lnSpc>
                <a:spcPts val="3919"/>
              </a:lnSpc>
              <a:buFont typeface="Arial"/>
              <a:buChar char="•"/>
            </a:pPr>
            <a:r>
              <a:rPr lang="en-US" sz="2799">
                <a:solidFill>
                  <a:srgbClr val="14416A"/>
                </a:solidFill>
                <a:latin typeface="Canva Sans"/>
                <a:ea typeface="Canva Sans"/>
                <a:cs typeface="Canva Sans"/>
                <a:sym typeface="Canva Sans"/>
              </a:rPr>
              <a:t>Target largest gathering of Rewind Service Centres in the UK.</a:t>
            </a:r>
          </a:p>
          <a:p>
            <a:pPr algn="l" marL="604519" indent="-302260" lvl="1">
              <a:lnSpc>
                <a:spcPts val="3919"/>
              </a:lnSpc>
              <a:buFont typeface="Arial"/>
              <a:buChar char="•"/>
            </a:pPr>
            <a:r>
              <a:rPr lang="en-US" sz="2799">
                <a:solidFill>
                  <a:srgbClr val="14416A"/>
                </a:solidFill>
                <a:latin typeface="Canva Sans"/>
                <a:ea typeface="Canva Sans"/>
                <a:cs typeface="Canva Sans"/>
                <a:sym typeface="Canva Sans"/>
              </a:rPr>
              <a:t>Reinforce your brand with AEMT Members.</a:t>
            </a:r>
          </a:p>
          <a:p>
            <a:pPr algn="l" marL="604519" indent="-302260" lvl="1">
              <a:lnSpc>
                <a:spcPts val="3919"/>
              </a:lnSpc>
              <a:buFont typeface="Arial"/>
              <a:buChar char="•"/>
            </a:pPr>
            <a:r>
              <a:rPr lang="en-US" sz="2799">
                <a:solidFill>
                  <a:srgbClr val="14416A"/>
                </a:solidFill>
                <a:latin typeface="Canva Sans"/>
                <a:ea typeface="Canva Sans"/>
                <a:cs typeface="Canva Sans"/>
                <a:sym typeface="Canva Sans"/>
              </a:rPr>
              <a:t>Feature in post Conference photos, video and media.</a:t>
            </a:r>
          </a:p>
          <a:p>
            <a:pPr algn="l" marL="604519" indent="-302260" lvl="1">
              <a:lnSpc>
                <a:spcPts val="3919"/>
              </a:lnSpc>
              <a:buFont typeface="Arial"/>
              <a:buChar char="•"/>
            </a:pPr>
            <a:r>
              <a:rPr lang="en-US" sz="2799">
                <a:solidFill>
                  <a:srgbClr val="14416A"/>
                </a:solidFill>
                <a:latin typeface="Canva Sans"/>
                <a:ea typeface="Canva Sans"/>
                <a:cs typeface="Canva Sans"/>
                <a:sym typeface="Canva Sans"/>
              </a:rPr>
              <a:t>Launch new products.</a:t>
            </a:r>
          </a:p>
          <a:p>
            <a:pPr algn="l" marL="604519" indent="-302260" lvl="1">
              <a:lnSpc>
                <a:spcPts val="3919"/>
              </a:lnSpc>
              <a:buFont typeface="Arial"/>
              <a:buChar char="•"/>
            </a:pPr>
            <a:r>
              <a:rPr lang="en-US" sz="2799">
                <a:solidFill>
                  <a:srgbClr val="14416A"/>
                </a:solidFill>
                <a:latin typeface="Canva Sans"/>
                <a:ea typeface="Canva Sans"/>
                <a:cs typeface="Canva Sans"/>
                <a:sym typeface="Canva Sans"/>
              </a:rPr>
              <a:t>Demonstrate new services.</a:t>
            </a:r>
          </a:p>
          <a:p>
            <a:pPr algn="l" marL="604519" indent="-302260" lvl="1">
              <a:lnSpc>
                <a:spcPts val="3919"/>
              </a:lnSpc>
              <a:buFont typeface="Arial"/>
              <a:buChar char="•"/>
            </a:pPr>
            <a:r>
              <a:rPr lang="en-US" sz="2799">
                <a:solidFill>
                  <a:srgbClr val="14416A"/>
                </a:solidFill>
                <a:latin typeface="Canva Sans"/>
                <a:ea typeface="Canva Sans"/>
                <a:cs typeface="Canva Sans"/>
                <a:sym typeface="Canva Sans"/>
              </a:rPr>
              <a:t>Display your company logo &amp; profile on the Conference website and in the keynote theatre.</a:t>
            </a:r>
          </a:p>
          <a:p>
            <a:pPr algn="l" marL="604519" indent="-302260" lvl="1">
              <a:lnSpc>
                <a:spcPts val="3919"/>
              </a:lnSpc>
              <a:buFont typeface="Arial"/>
              <a:buChar char="•"/>
            </a:pPr>
            <a:r>
              <a:rPr lang="en-US" sz="2799">
                <a:solidFill>
                  <a:srgbClr val="14416A"/>
                </a:solidFill>
                <a:latin typeface="Canva Sans"/>
                <a:ea typeface="Canva Sans"/>
                <a:cs typeface="Canva Sans"/>
                <a:sym typeface="Canva Sans"/>
              </a:rPr>
              <a:t>Free entry for two delegates.</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095375"/>
            <a:ext cx="11343586" cy="842010"/>
          </a:xfrm>
          <a:prstGeom prst="rect">
            <a:avLst/>
          </a:prstGeom>
        </p:spPr>
        <p:txBody>
          <a:bodyPr anchor="t" rtlCol="false" tIns="0" lIns="0" bIns="0" rIns="0">
            <a:spAutoFit/>
          </a:bodyPr>
          <a:lstStyle/>
          <a:p>
            <a:pPr algn="l">
              <a:lnSpc>
                <a:spcPts val="6120"/>
              </a:lnSpc>
            </a:pPr>
            <a:r>
              <a:rPr lang="en-US" sz="6000" b="true">
                <a:solidFill>
                  <a:srgbClr val="14416A"/>
                </a:solidFill>
                <a:latin typeface="Helvetica Bold"/>
                <a:ea typeface="Helvetica Bold"/>
                <a:cs typeface="Helvetica Bold"/>
                <a:sym typeface="Helvetica Bold"/>
              </a:rPr>
              <a:t>SPONSORSHIP</a:t>
            </a:r>
          </a:p>
        </p:txBody>
      </p:sp>
      <p:grpSp>
        <p:nvGrpSpPr>
          <p:cNvPr name="Group 3" id="3"/>
          <p:cNvGrpSpPr/>
          <p:nvPr/>
        </p:nvGrpSpPr>
        <p:grpSpPr>
          <a:xfrm rot="0">
            <a:off x="9451303" y="2400300"/>
            <a:ext cx="7807997" cy="8174904"/>
            <a:chOff x="0" y="0"/>
            <a:chExt cx="2056427" cy="2153061"/>
          </a:xfrm>
        </p:grpSpPr>
        <p:sp>
          <p:nvSpPr>
            <p:cNvPr name="Freeform 4" id="4"/>
            <p:cNvSpPr/>
            <p:nvPr/>
          </p:nvSpPr>
          <p:spPr>
            <a:xfrm flipH="false" flipV="false" rot="0">
              <a:off x="0" y="0"/>
              <a:ext cx="2056427" cy="2153061"/>
            </a:xfrm>
            <a:custGeom>
              <a:avLst/>
              <a:gdLst/>
              <a:ahLst/>
              <a:cxnLst/>
              <a:rect r="r" b="b" t="t" l="l"/>
              <a:pathLst>
                <a:path h="2153061" w="2056427">
                  <a:moveTo>
                    <a:pt x="0" y="0"/>
                  </a:moveTo>
                  <a:lnTo>
                    <a:pt x="2056427" y="0"/>
                  </a:lnTo>
                  <a:lnTo>
                    <a:pt x="2056427" y="2153061"/>
                  </a:lnTo>
                  <a:lnTo>
                    <a:pt x="0" y="2153061"/>
                  </a:lnTo>
                  <a:close/>
                </a:path>
              </a:pathLst>
            </a:custGeom>
            <a:solidFill>
              <a:srgbClr val="14416A"/>
            </a:solidFill>
          </p:spPr>
        </p:sp>
        <p:sp>
          <p:nvSpPr>
            <p:cNvPr name="TextBox 5" id="5"/>
            <p:cNvSpPr txBox="true"/>
            <p:nvPr/>
          </p:nvSpPr>
          <p:spPr>
            <a:xfrm>
              <a:off x="0" y="-38100"/>
              <a:ext cx="2056427" cy="2191161"/>
            </a:xfrm>
            <a:prstGeom prst="rect">
              <a:avLst/>
            </a:prstGeom>
          </p:spPr>
          <p:txBody>
            <a:bodyPr anchor="ctr" rtlCol="false" tIns="50800" lIns="50800" bIns="50800" rIns="50800"/>
            <a:lstStyle/>
            <a:p>
              <a:pPr algn="ctr">
                <a:lnSpc>
                  <a:spcPts val="2660"/>
                </a:lnSpc>
              </a:pPr>
            </a:p>
          </p:txBody>
        </p:sp>
      </p:grpSp>
      <p:grpSp>
        <p:nvGrpSpPr>
          <p:cNvPr name="Group 6" id="6"/>
          <p:cNvGrpSpPr/>
          <p:nvPr/>
        </p:nvGrpSpPr>
        <p:grpSpPr>
          <a:xfrm rot="0">
            <a:off x="9451303" y="-319841"/>
            <a:ext cx="7807997" cy="2720141"/>
            <a:chOff x="0" y="0"/>
            <a:chExt cx="2056427" cy="716416"/>
          </a:xfrm>
        </p:grpSpPr>
        <p:sp>
          <p:nvSpPr>
            <p:cNvPr name="Freeform 7" id="7"/>
            <p:cNvSpPr/>
            <p:nvPr/>
          </p:nvSpPr>
          <p:spPr>
            <a:xfrm flipH="false" flipV="false" rot="0">
              <a:off x="0" y="0"/>
              <a:ext cx="2056427" cy="716416"/>
            </a:xfrm>
            <a:custGeom>
              <a:avLst/>
              <a:gdLst/>
              <a:ahLst/>
              <a:cxnLst/>
              <a:rect r="r" b="b" t="t" l="l"/>
              <a:pathLst>
                <a:path h="716416" w="2056427">
                  <a:moveTo>
                    <a:pt x="0" y="0"/>
                  </a:moveTo>
                  <a:lnTo>
                    <a:pt x="2056427" y="0"/>
                  </a:lnTo>
                  <a:lnTo>
                    <a:pt x="2056427" y="716416"/>
                  </a:lnTo>
                  <a:lnTo>
                    <a:pt x="0" y="716416"/>
                  </a:lnTo>
                  <a:close/>
                </a:path>
              </a:pathLst>
            </a:custGeom>
            <a:solidFill>
              <a:srgbClr val="FBB913"/>
            </a:solidFill>
            <a:ln cap="sq">
              <a:noFill/>
              <a:prstDash val="solid"/>
              <a:miter/>
            </a:ln>
          </p:spPr>
        </p:sp>
        <p:sp>
          <p:nvSpPr>
            <p:cNvPr name="TextBox 8" id="8"/>
            <p:cNvSpPr txBox="true"/>
            <p:nvPr/>
          </p:nvSpPr>
          <p:spPr>
            <a:xfrm>
              <a:off x="0" y="-38100"/>
              <a:ext cx="2056427" cy="754516"/>
            </a:xfrm>
            <a:prstGeom prst="rect">
              <a:avLst/>
            </a:prstGeom>
          </p:spPr>
          <p:txBody>
            <a:bodyPr anchor="ctr" rtlCol="false" tIns="50800" lIns="50800" bIns="50800" rIns="50800"/>
            <a:lstStyle/>
            <a:p>
              <a:pPr algn="ctr">
                <a:lnSpc>
                  <a:spcPts val="2660"/>
                </a:lnSpc>
              </a:pPr>
            </a:p>
          </p:txBody>
        </p:sp>
      </p:grpSp>
      <p:grpSp>
        <p:nvGrpSpPr>
          <p:cNvPr name="Group 9" id="9"/>
          <p:cNvGrpSpPr/>
          <p:nvPr/>
        </p:nvGrpSpPr>
        <p:grpSpPr>
          <a:xfrm rot="0">
            <a:off x="15836302" y="6661785"/>
            <a:ext cx="2190532" cy="2231390"/>
            <a:chOff x="0" y="0"/>
            <a:chExt cx="797917" cy="812800"/>
          </a:xfrm>
        </p:grpSpPr>
        <p:sp>
          <p:nvSpPr>
            <p:cNvPr name="Freeform 10" id="10"/>
            <p:cNvSpPr/>
            <p:nvPr/>
          </p:nvSpPr>
          <p:spPr>
            <a:xfrm flipH="false" flipV="false" rot="0">
              <a:off x="0" y="0"/>
              <a:ext cx="797917" cy="812800"/>
            </a:xfrm>
            <a:custGeom>
              <a:avLst/>
              <a:gdLst/>
              <a:ahLst/>
              <a:cxnLst/>
              <a:rect r="r" b="b" t="t" l="l"/>
              <a:pathLst>
                <a:path h="812800" w="797917">
                  <a:moveTo>
                    <a:pt x="398959" y="0"/>
                  </a:moveTo>
                  <a:cubicBezTo>
                    <a:pt x="178620" y="0"/>
                    <a:pt x="0" y="181951"/>
                    <a:pt x="0" y="406400"/>
                  </a:cubicBezTo>
                  <a:cubicBezTo>
                    <a:pt x="0" y="630849"/>
                    <a:pt x="178620" y="812800"/>
                    <a:pt x="398959" y="812800"/>
                  </a:cubicBezTo>
                  <a:cubicBezTo>
                    <a:pt x="619297" y="812800"/>
                    <a:pt x="797917" y="630849"/>
                    <a:pt x="797917" y="406400"/>
                  </a:cubicBezTo>
                  <a:cubicBezTo>
                    <a:pt x="797917" y="181951"/>
                    <a:pt x="619297" y="0"/>
                    <a:pt x="398959" y="0"/>
                  </a:cubicBezTo>
                  <a:close/>
                </a:path>
              </a:pathLst>
            </a:custGeom>
            <a:solidFill>
              <a:srgbClr val="FBB913"/>
            </a:solidFill>
          </p:spPr>
        </p:sp>
        <p:sp>
          <p:nvSpPr>
            <p:cNvPr name="TextBox 11" id="11"/>
            <p:cNvSpPr txBox="true"/>
            <p:nvPr/>
          </p:nvSpPr>
          <p:spPr>
            <a:xfrm>
              <a:off x="74805" y="28575"/>
              <a:ext cx="648308" cy="708025"/>
            </a:xfrm>
            <a:prstGeom prst="rect">
              <a:avLst/>
            </a:prstGeom>
          </p:spPr>
          <p:txBody>
            <a:bodyPr anchor="ctr" rtlCol="false" tIns="50800" lIns="50800" bIns="50800" rIns="50800"/>
            <a:lstStyle/>
            <a:p>
              <a:pPr algn="ctr">
                <a:lnSpc>
                  <a:spcPts val="4199"/>
                </a:lnSpc>
              </a:pPr>
            </a:p>
          </p:txBody>
        </p:sp>
      </p:grpSp>
      <p:sp>
        <p:nvSpPr>
          <p:cNvPr name="TextBox 12" id="12"/>
          <p:cNvSpPr txBox="true"/>
          <p:nvPr/>
        </p:nvSpPr>
        <p:spPr>
          <a:xfrm rot="0">
            <a:off x="1028700" y="2343150"/>
            <a:ext cx="6732190" cy="5434330"/>
          </a:xfrm>
          <a:prstGeom prst="rect">
            <a:avLst/>
          </a:prstGeom>
        </p:spPr>
        <p:txBody>
          <a:bodyPr anchor="t" rtlCol="false" tIns="0" lIns="0" bIns="0" rIns="0">
            <a:spAutoFit/>
          </a:bodyPr>
          <a:lstStyle/>
          <a:p>
            <a:pPr algn="ctr">
              <a:lnSpc>
                <a:spcPts val="3919"/>
              </a:lnSpc>
              <a:spcBef>
                <a:spcPct val="0"/>
              </a:spcBef>
            </a:pPr>
            <a:r>
              <a:rPr lang="en-US" sz="2799" i="true">
                <a:solidFill>
                  <a:srgbClr val="14416A"/>
                </a:solidFill>
                <a:latin typeface="Canva Sans Italics"/>
                <a:ea typeface="Canva Sans Italics"/>
                <a:cs typeface="Canva Sans Italics"/>
                <a:sym typeface="Canva Sans Italics"/>
              </a:rPr>
              <a:t>Thank you for considering sponsoring our event. We are thrilled to offer a range of opportunities to help you get maximum visibility and engagement with attendees.</a:t>
            </a:r>
          </a:p>
          <a:p>
            <a:pPr algn="ctr">
              <a:lnSpc>
                <a:spcPts val="3919"/>
              </a:lnSpc>
              <a:spcBef>
                <a:spcPct val="0"/>
              </a:spcBef>
            </a:pPr>
          </a:p>
          <a:p>
            <a:pPr algn="ctr">
              <a:lnSpc>
                <a:spcPts val="3919"/>
              </a:lnSpc>
              <a:spcBef>
                <a:spcPct val="0"/>
              </a:spcBef>
            </a:pPr>
            <a:r>
              <a:rPr lang="en-US" sz="2799" i="true">
                <a:solidFill>
                  <a:srgbClr val="14416A"/>
                </a:solidFill>
                <a:latin typeface="Canva Sans Italics"/>
                <a:ea typeface="Canva Sans Italics"/>
                <a:cs typeface="Canva Sans Italics"/>
                <a:sym typeface="Canva Sans Italics"/>
              </a:rPr>
              <a:t>Whether you’re looking to showcase your brand with a prime space or align yourself as a key partner of the AEMT, we have a sponsorship package for you.</a:t>
            </a:r>
          </a:p>
        </p:txBody>
      </p:sp>
      <p:sp>
        <p:nvSpPr>
          <p:cNvPr name="TextBox 13" id="13"/>
          <p:cNvSpPr txBox="true"/>
          <p:nvPr/>
        </p:nvSpPr>
        <p:spPr>
          <a:xfrm rot="0">
            <a:off x="11678443" y="1095375"/>
            <a:ext cx="3661019" cy="842010"/>
          </a:xfrm>
          <a:prstGeom prst="rect">
            <a:avLst/>
          </a:prstGeom>
        </p:spPr>
        <p:txBody>
          <a:bodyPr anchor="t" rtlCol="false" tIns="0" lIns="0" bIns="0" rIns="0">
            <a:spAutoFit/>
          </a:bodyPr>
          <a:lstStyle/>
          <a:p>
            <a:pPr algn="ctr">
              <a:lnSpc>
                <a:spcPts val="6120"/>
              </a:lnSpc>
            </a:pPr>
            <a:r>
              <a:rPr lang="en-US" sz="6000" b="true">
                <a:solidFill>
                  <a:srgbClr val="14416A"/>
                </a:solidFill>
                <a:latin typeface="Helvetica Bold"/>
                <a:ea typeface="Helvetica Bold"/>
                <a:cs typeface="Helvetica Bold"/>
                <a:sym typeface="Helvetica Bold"/>
              </a:rPr>
              <a:t>GOLD</a:t>
            </a:r>
          </a:p>
        </p:txBody>
      </p:sp>
      <p:sp>
        <p:nvSpPr>
          <p:cNvPr name="TextBox 14" id="14"/>
          <p:cNvSpPr txBox="true"/>
          <p:nvPr/>
        </p:nvSpPr>
        <p:spPr>
          <a:xfrm rot="0">
            <a:off x="9561069" y="2397760"/>
            <a:ext cx="6680160" cy="741553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Pre and post </a:t>
            </a:r>
            <a:r>
              <a:rPr lang="en-US" sz="2799">
                <a:solidFill>
                  <a:srgbClr val="FFFFFF"/>
                </a:solidFill>
                <a:latin typeface="Canva Sans"/>
                <a:ea typeface="Canva Sans"/>
                <a:cs typeface="Canva Sans"/>
                <a:sym typeface="Canva Sans"/>
              </a:rPr>
              <a:t> event promotion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Pop up banners in reception and throughout venue (provided by company)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Sponsor logo on all social media, handouts and newsletters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Logo on lanyards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Free exhibitor space - Size to be agreed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Conference bar/simulator at booth</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20min speaking slot if wanted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6 free guest passes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Priority space in exhibitor hall</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Access to promotional video for future company marketing   </a:t>
            </a:r>
          </a:p>
        </p:txBody>
      </p:sp>
      <p:sp>
        <p:nvSpPr>
          <p:cNvPr name="TextBox 15" id="15"/>
          <p:cNvSpPr txBox="true"/>
          <p:nvPr/>
        </p:nvSpPr>
        <p:spPr>
          <a:xfrm rot="0">
            <a:off x="15877161" y="7463155"/>
            <a:ext cx="2149673" cy="542925"/>
          </a:xfrm>
          <a:prstGeom prst="rect">
            <a:avLst/>
          </a:prstGeom>
        </p:spPr>
        <p:txBody>
          <a:bodyPr anchor="t" rtlCol="false" tIns="0" lIns="0" bIns="0" rIns="0">
            <a:spAutoFit/>
          </a:bodyPr>
          <a:lstStyle/>
          <a:p>
            <a:pPr algn="ctr">
              <a:lnSpc>
                <a:spcPts val="4200"/>
              </a:lnSpc>
              <a:spcBef>
                <a:spcPct val="0"/>
              </a:spcBef>
            </a:pPr>
            <a:r>
              <a:rPr lang="en-US" b="true" sz="3000">
                <a:solidFill>
                  <a:srgbClr val="14416A"/>
                </a:solidFill>
                <a:latin typeface="Helvetica Bold"/>
                <a:ea typeface="Helvetica Bold"/>
                <a:cs typeface="Helvetica Bold"/>
                <a:sym typeface="Helvetica Bold"/>
              </a:rPr>
              <a:t>£3.5k + VAT</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2107390"/>
            <a:ext cx="7807997" cy="8586147"/>
            <a:chOff x="0" y="0"/>
            <a:chExt cx="2056427" cy="2261372"/>
          </a:xfrm>
        </p:grpSpPr>
        <p:sp>
          <p:nvSpPr>
            <p:cNvPr name="Freeform 3" id="3"/>
            <p:cNvSpPr/>
            <p:nvPr/>
          </p:nvSpPr>
          <p:spPr>
            <a:xfrm flipH="false" flipV="false" rot="0">
              <a:off x="0" y="0"/>
              <a:ext cx="2056427" cy="2261372"/>
            </a:xfrm>
            <a:custGeom>
              <a:avLst/>
              <a:gdLst/>
              <a:ahLst/>
              <a:cxnLst/>
              <a:rect r="r" b="b" t="t" l="l"/>
              <a:pathLst>
                <a:path h="2261372" w="2056427">
                  <a:moveTo>
                    <a:pt x="0" y="0"/>
                  </a:moveTo>
                  <a:lnTo>
                    <a:pt x="2056427" y="0"/>
                  </a:lnTo>
                  <a:lnTo>
                    <a:pt x="2056427" y="2261372"/>
                  </a:lnTo>
                  <a:lnTo>
                    <a:pt x="0" y="2261372"/>
                  </a:lnTo>
                  <a:close/>
                </a:path>
              </a:pathLst>
            </a:custGeom>
            <a:solidFill>
              <a:srgbClr val="14416A"/>
            </a:solidFill>
          </p:spPr>
        </p:sp>
        <p:sp>
          <p:nvSpPr>
            <p:cNvPr name="TextBox 4" id="4"/>
            <p:cNvSpPr txBox="true"/>
            <p:nvPr/>
          </p:nvSpPr>
          <p:spPr>
            <a:xfrm>
              <a:off x="0" y="-38100"/>
              <a:ext cx="2056427" cy="2299472"/>
            </a:xfrm>
            <a:prstGeom prst="rect">
              <a:avLst/>
            </a:prstGeom>
          </p:spPr>
          <p:txBody>
            <a:bodyPr anchor="ctr" rtlCol="false" tIns="50800" lIns="50800" bIns="50800" rIns="50800"/>
            <a:lstStyle/>
            <a:p>
              <a:pPr algn="ctr">
                <a:lnSpc>
                  <a:spcPts val="2660"/>
                </a:lnSpc>
              </a:pPr>
            </a:p>
          </p:txBody>
        </p:sp>
      </p:grpSp>
      <p:grpSp>
        <p:nvGrpSpPr>
          <p:cNvPr name="Group 5" id="5"/>
          <p:cNvGrpSpPr/>
          <p:nvPr/>
        </p:nvGrpSpPr>
        <p:grpSpPr>
          <a:xfrm rot="0">
            <a:off x="1028700" y="-793813"/>
            <a:ext cx="7807997" cy="3194113"/>
            <a:chOff x="0" y="0"/>
            <a:chExt cx="2056427" cy="841248"/>
          </a:xfrm>
        </p:grpSpPr>
        <p:sp>
          <p:nvSpPr>
            <p:cNvPr name="Freeform 6" id="6"/>
            <p:cNvSpPr/>
            <p:nvPr/>
          </p:nvSpPr>
          <p:spPr>
            <a:xfrm flipH="false" flipV="false" rot="0">
              <a:off x="0" y="0"/>
              <a:ext cx="2056427" cy="841248"/>
            </a:xfrm>
            <a:custGeom>
              <a:avLst/>
              <a:gdLst/>
              <a:ahLst/>
              <a:cxnLst/>
              <a:rect r="r" b="b" t="t" l="l"/>
              <a:pathLst>
                <a:path h="841248" w="2056427">
                  <a:moveTo>
                    <a:pt x="0" y="0"/>
                  </a:moveTo>
                  <a:lnTo>
                    <a:pt x="2056427" y="0"/>
                  </a:lnTo>
                  <a:lnTo>
                    <a:pt x="2056427" y="841248"/>
                  </a:lnTo>
                  <a:lnTo>
                    <a:pt x="0" y="841248"/>
                  </a:lnTo>
                  <a:close/>
                </a:path>
              </a:pathLst>
            </a:custGeom>
            <a:solidFill>
              <a:srgbClr val="C0C0C0"/>
            </a:solidFill>
            <a:ln cap="sq">
              <a:noFill/>
              <a:prstDash val="solid"/>
              <a:miter/>
            </a:ln>
          </p:spPr>
        </p:sp>
        <p:sp>
          <p:nvSpPr>
            <p:cNvPr name="TextBox 7" id="7"/>
            <p:cNvSpPr txBox="true"/>
            <p:nvPr/>
          </p:nvSpPr>
          <p:spPr>
            <a:xfrm>
              <a:off x="0" y="-38100"/>
              <a:ext cx="2056427" cy="879348"/>
            </a:xfrm>
            <a:prstGeom prst="rect">
              <a:avLst/>
            </a:prstGeom>
          </p:spPr>
          <p:txBody>
            <a:bodyPr anchor="ctr" rtlCol="false" tIns="50800" lIns="50800" bIns="50800" rIns="50800"/>
            <a:lstStyle/>
            <a:p>
              <a:pPr algn="ctr">
                <a:lnSpc>
                  <a:spcPts val="2660"/>
                </a:lnSpc>
              </a:pPr>
            </a:p>
          </p:txBody>
        </p:sp>
      </p:grpSp>
      <p:sp>
        <p:nvSpPr>
          <p:cNvPr name="TextBox 8" id="8"/>
          <p:cNvSpPr txBox="true"/>
          <p:nvPr/>
        </p:nvSpPr>
        <p:spPr>
          <a:xfrm rot="0">
            <a:off x="3255840" y="1145365"/>
            <a:ext cx="3661019" cy="842010"/>
          </a:xfrm>
          <a:prstGeom prst="rect">
            <a:avLst/>
          </a:prstGeom>
        </p:spPr>
        <p:txBody>
          <a:bodyPr anchor="t" rtlCol="false" tIns="0" lIns="0" bIns="0" rIns="0">
            <a:spAutoFit/>
          </a:bodyPr>
          <a:lstStyle/>
          <a:p>
            <a:pPr algn="ctr">
              <a:lnSpc>
                <a:spcPts val="6120"/>
              </a:lnSpc>
            </a:pPr>
            <a:r>
              <a:rPr lang="en-US" sz="6000" b="true">
                <a:solidFill>
                  <a:srgbClr val="14416A"/>
                </a:solidFill>
                <a:latin typeface="Helvetica Bold"/>
                <a:ea typeface="Helvetica Bold"/>
                <a:cs typeface="Helvetica Bold"/>
                <a:sym typeface="Helvetica Bold"/>
              </a:rPr>
              <a:t>SILVER</a:t>
            </a:r>
          </a:p>
        </p:txBody>
      </p:sp>
      <p:sp>
        <p:nvSpPr>
          <p:cNvPr name="TextBox 9" id="9"/>
          <p:cNvSpPr txBox="true"/>
          <p:nvPr/>
        </p:nvSpPr>
        <p:spPr>
          <a:xfrm rot="0">
            <a:off x="1028700" y="2393140"/>
            <a:ext cx="7500695" cy="493903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Break out room named after company (Apprentice or Engineering)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Logo on social media and, handouts and newsletters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Logo on lanyard passes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Free exhibitor space</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4 free guest passes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Logo on all promotional material and screens </a:t>
            </a:r>
          </a:p>
          <a:p>
            <a:pPr algn="l" marL="604519" indent="-302260" lvl="1">
              <a:lnSpc>
                <a:spcPts val="3919"/>
              </a:lnSpc>
              <a:buFont typeface="Arial"/>
              <a:buChar char="•"/>
            </a:pPr>
            <a:r>
              <a:rPr lang="en-US" sz="2799">
                <a:solidFill>
                  <a:srgbClr val="FFFFFF"/>
                </a:solidFill>
                <a:latin typeface="Canva Sans"/>
                <a:ea typeface="Canva Sans"/>
                <a:cs typeface="Canva Sans"/>
                <a:sym typeface="Canva Sans"/>
              </a:rPr>
              <a:t>Priority space in exhibitor hall </a:t>
            </a:r>
          </a:p>
        </p:txBody>
      </p:sp>
      <p:grpSp>
        <p:nvGrpSpPr>
          <p:cNvPr name="Group 10" id="10"/>
          <p:cNvGrpSpPr/>
          <p:nvPr/>
        </p:nvGrpSpPr>
        <p:grpSpPr>
          <a:xfrm rot="0">
            <a:off x="9451303" y="2107390"/>
            <a:ext cx="7807997" cy="8791176"/>
            <a:chOff x="0" y="0"/>
            <a:chExt cx="2056427" cy="2315371"/>
          </a:xfrm>
        </p:grpSpPr>
        <p:sp>
          <p:nvSpPr>
            <p:cNvPr name="Freeform 11" id="11"/>
            <p:cNvSpPr/>
            <p:nvPr/>
          </p:nvSpPr>
          <p:spPr>
            <a:xfrm flipH="false" flipV="false" rot="0">
              <a:off x="0" y="0"/>
              <a:ext cx="2056427" cy="2315371"/>
            </a:xfrm>
            <a:custGeom>
              <a:avLst/>
              <a:gdLst/>
              <a:ahLst/>
              <a:cxnLst/>
              <a:rect r="r" b="b" t="t" l="l"/>
              <a:pathLst>
                <a:path h="2315371" w="2056427">
                  <a:moveTo>
                    <a:pt x="0" y="0"/>
                  </a:moveTo>
                  <a:lnTo>
                    <a:pt x="2056427" y="0"/>
                  </a:lnTo>
                  <a:lnTo>
                    <a:pt x="2056427" y="2315371"/>
                  </a:lnTo>
                  <a:lnTo>
                    <a:pt x="0" y="2315371"/>
                  </a:lnTo>
                  <a:close/>
                </a:path>
              </a:pathLst>
            </a:custGeom>
            <a:solidFill>
              <a:srgbClr val="14416A"/>
            </a:solidFill>
          </p:spPr>
        </p:sp>
        <p:sp>
          <p:nvSpPr>
            <p:cNvPr name="TextBox 12" id="12"/>
            <p:cNvSpPr txBox="true"/>
            <p:nvPr/>
          </p:nvSpPr>
          <p:spPr>
            <a:xfrm>
              <a:off x="0" y="-38100"/>
              <a:ext cx="2056427" cy="2353471"/>
            </a:xfrm>
            <a:prstGeom prst="rect">
              <a:avLst/>
            </a:prstGeom>
          </p:spPr>
          <p:txBody>
            <a:bodyPr anchor="ctr" rtlCol="false" tIns="50800" lIns="50800" bIns="50800" rIns="50800"/>
            <a:lstStyle/>
            <a:p>
              <a:pPr algn="ctr">
                <a:lnSpc>
                  <a:spcPts val="2660"/>
                </a:lnSpc>
              </a:pPr>
            </a:p>
          </p:txBody>
        </p:sp>
      </p:grpSp>
      <p:grpSp>
        <p:nvGrpSpPr>
          <p:cNvPr name="Group 13" id="13"/>
          <p:cNvGrpSpPr/>
          <p:nvPr/>
        </p:nvGrpSpPr>
        <p:grpSpPr>
          <a:xfrm rot="0">
            <a:off x="9451303" y="-657128"/>
            <a:ext cx="7807997" cy="3057428"/>
            <a:chOff x="0" y="0"/>
            <a:chExt cx="2056427" cy="805248"/>
          </a:xfrm>
        </p:grpSpPr>
        <p:sp>
          <p:nvSpPr>
            <p:cNvPr name="Freeform 14" id="14"/>
            <p:cNvSpPr/>
            <p:nvPr/>
          </p:nvSpPr>
          <p:spPr>
            <a:xfrm flipH="false" flipV="false" rot="0">
              <a:off x="0" y="0"/>
              <a:ext cx="2056427" cy="805248"/>
            </a:xfrm>
            <a:custGeom>
              <a:avLst/>
              <a:gdLst/>
              <a:ahLst/>
              <a:cxnLst/>
              <a:rect r="r" b="b" t="t" l="l"/>
              <a:pathLst>
                <a:path h="805248" w="2056427">
                  <a:moveTo>
                    <a:pt x="0" y="0"/>
                  </a:moveTo>
                  <a:lnTo>
                    <a:pt x="2056427" y="0"/>
                  </a:lnTo>
                  <a:lnTo>
                    <a:pt x="2056427" y="805248"/>
                  </a:lnTo>
                  <a:lnTo>
                    <a:pt x="0" y="805248"/>
                  </a:lnTo>
                  <a:close/>
                </a:path>
              </a:pathLst>
            </a:custGeom>
            <a:solidFill>
              <a:srgbClr val="A49785"/>
            </a:solidFill>
            <a:ln cap="sq">
              <a:noFill/>
              <a:prstDash val="solid"/>
              <a:miter/>
            </a:ln>
          </p:spPr>
        </p:sp>
        <p:sp>
          <p:nvSpPr>
            <p:cNvPr name="TextBox 15" id="15"/>
            <p:cNvSpPr txBox="true"/>
            <p:nvPr/>
          </p:nvSpPr>
          <p:spPr>
            <a:xfrm>
              <a:off x="0" y="-38100"/>
              <a:ext cx="2056427" cy="843348"/>
            </a:xfrm>
            <a:prstGeom prst="rect">
              <a:avLst/>
            </a:prstGeom>
          </p:spPr>
          <p:txBody>
            <a:bodyPr anchor="ctr" rtlCol="false" tIns="50800" lIns="50800" bIns="50800" rIns="50800"/>
            <a:lstStyle/>
            <a:p>
              <a:pPr algn="ctr">
                <a:lnSpc>
                  <a:spcPts val="2660"/>
                </a:lnSpc>
              </a:pPr>
            </a:p>
          </p:txBody>
        </p:sp>
      </p:grpSp>
      <p:grpSp>
        <p:nvGrpSpPr>
          <p:cNvPr name="Group 16" id="16"/>
          <p:cNvGrpSpPr/>
          <p:nvPr/>
        </p:nvGrpSpPr>
        <p:grpSpPr>
          <a:xfrm rot="0">
            <a:off x="15681775" y="6661785"/>
            <a:ext cx="2385917" cy="2231390"/>
            <a:chOff x="0" y="0"/>
            <a:chExt cx="869088" cy="812800"/>
          </a:xfrm>
        </p:grpSpPr>
        <p:sp>
          <p:nvSpPr>
            <p:cNvPr name="Freeform 17" id="17"/>
            <p:cNvSpPr/>
            <p:nvPr/>
          </p:nvSpPr>
          <p:spPr>
            <a:xfrm flipH="false" flipV="false" rot="0">
              <a:off x="0" y="0"/>
              <a:ext cx="869088" cy="812800"/>
            </a:xfrm>
            <a:custGeom>
              <a:avLst/>
              <a:gdLst/>
              <a:ahLst/>
              <a:cxnLst/>
              <a:rect r="r" b="b" t="t" l="l"/>
              <a:pathLst>
                <a:path h="812800" w="869088">
                  <a:moveTo>
                    <a:pt x="434544" y="0"/>
                  </a:moveTo>
                  <a:cubicBezTo>
                    <a:pt x="194552" y="0"/>
                    <a:pt x="0" y="181951"/>
                    <a:pt x="0" y="406400"/>
                  </a:cubicBezTo>
                  <a:cubicBezTo>
                    <a:pt x="0" y="630849"/>
                    <a:pt x="194552" y="812800"/>
                    <a:pt x="434544" y="812800"/>
                  </a:cubicBezTo>
                  <a:cubicBezTo>
                    <a:pt x="674536" y="812800"/>
                    <a:pt x="869088" y="630849"/>
                    <a:pt x="869088" y="406400"/>
                  </a:cubicBezTo>
                  <a:cubicBezTo>
                    <a:pt x="869088" y="181951"/>
                    <a:pt x="674536" y="0"/>
                    <a:pt x="434544" y="0"/>
                  </a:cubicBezTo>
                  <a:close/>
                </a:path>
              </a:pathLst>
            </a:custGeom>
            <a:solidFill>
              <a:srgbClr val="A49785"/>
            </a:solidFill>
          </p:spPr>
        </p:sp>
        <p:sp>
          <p:nvSpPr>
            <p:cNvPr name="TextBox 18" id="18"/>
            <p:cNvSpPr txBox="true"/>
            <p:nvPr/>
          </p:nvSpPr>
          <p:spPr>
            <a:xfrm>
              <a:off x="81477" y="28575"/>
              <a:ext cx="706134" cy="708025"/>
            </a:xfrm>
            <a:prstGeom prst="rect">
              <a:avLst/>
            </a:prstGeom>
          </p:spPr>
          <p:txBody>
            <a:bodyPr anchor="ctr" rtlCol="false" tIns="50800" lIns="50800" bIns="50800" rIns="50800"/>
            <a:lstStyle/>
            <a:p>
              <a:pPr algn="ctr">
                <a:lnSpc>
                  <a:spcPts val="4199"/>
                </a:lnSpc>
              </a:pPr>
              <a:r>
                <a:rPr lang="en-US" b="true" sz="2999">
                  <a:solidFill>
                    <a:srgbClr val="14416A"/>
                  </a:solidFill>
                  <a:latin typeface="Canva Sans Bold"/>
                  <a:ea typeface="Canva Sans Bold"/>
                  <a:cs typeface="Canva Sans Bold"/>
                  <a:sym typeface="Canva Sans Bold"/>
                </a:rPr>
                <a:t>£2k + VAT</a:t>
              </a:r>
            </a:p>
          </p:txBody>
        </p:sp>
      </p:grpSp>
      <p:grpSp>
        <p:nvGrpSpPr>
          <p:cNvPr name="Group 19" id="19"/>
          <p:cNvGrpSpPr/>
          <p:nvPr/>
        </p:nvGrpSpPr>
        <p:grpSpPr>
          <a:xfrm rot="0">
            <a:off x="7413700" y="6661785"/>
            <a:ext cx="2231390" cy="223139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C0C0"/>
            </a:solidFill>
          </p:spPr>
        </p:sp>
        <p:sp>
          <p:nvSpPr>
            <p:cNvPr name="TextBox 21" id="21"/>
            <p:cNvSpPr txBox="true"/>
            <p:nvPr/>
          </p:nvSpPr>
          <p:spPr>
            <a:xfrm>
              <a:off x="76200" y="28575"/>
              <a:ext cx="660400" cy="708025"/>
            </a:xfrm>
            <a:prstGeom prst="rect">
              <a:avLst/>
            </a:prstGeom>
          </p:spPr>
          <p:txBody>
            <a:bodyPr anchor="ctr" rtlCol="false" tIns="50800" lIns="50800" bIns="50800" rIns="50800"/>
            <a:lstStyle/>
            <a:p>
              <a:pPr algn="ctr">
                <a:lnSpc>
                  <a:spcPts val="4199"/>
                </a:lnSpc>
              </a:pPr>
            </a:p>
          </p:txBody>
        </p:sp>
      </p:grpSp>
      <p:sp>
        <p:nvSpPr>
          <p:cNvPr name="TextBox 22" id="22"/>
          <p:cNvSpPr txBox="true"/>
          <p:nvPr/>
        </p:nvSpPr>
        <p:spPr>
          <a:xfrm rot="0">
            <a:off x="7613432" y="7463155"/>
            <a:ext cx="1831925" cy="542925"/>
          </a:xfrm>
          <a:prstGeom prst="rect">
            <a:avLst/>
          </a:prstGeom>
        </p:spPr>
        <p:txBody>
          <a:bodyPr anchor="t" rtlCol="false" tIns="0" lIns="0" bIns="0" rIns="0">
            <a:spAutoFit/>
          </a:bodyPr>
          <a:lstStyle/>
          <a:p>
            <a:pPr algn="ctr">
              <a:lnSpc>
                <a:spcPts val="4200"/>
              </a:lnSpc>
              <a:spcBef>
                <a:spcPct val="0"/>
              </a:spcBef>
            </a:pPr>
            <a:r>
              <a:rPr lang="en-US" b="true" sz="3000">
                <a:solidFill>
                  <a:srgbClr val="14416A"/>
                </a:solidFill>
                <a:latin typeface="Helvetica Bold"/>
                <a:ea typeface="Helvetica Bold"/>
                <a:cs typeface="Helvetica Bold"/>
                <a:sym typeface="Helvetica Bold"/>
              </a:rPr>
              <a:t>£2k + VAT</a:t>
            </a:r>
          </a:p>
        </p:txBody>
      </p:sp>
      <p:sp>
        <p:nvSpPr>
          <p:cNvPr name="TextBox 23" id="23"/>
          <p:cNvSpPr txBox="true"/>
          <p:nvPr/>
        </p:nvSpPr>
        <p:spPr>
          <a:xfrm rot="0">
            <a:off x="10597629" y="1145365"/>
            <a:ext cx="5868549" cy="842010"/>
          </a:xfrm>
          <a:prstGeom prst="rect">
            <a:avLst/>
          </a:prstGeom>
        </p:spPr>
        <p:txBody>
          <a:bodyPr anchor="t" rtlCol="false" tIns="0" lIns="0" bIns="0" rIns="0">
            <a:spAutoFit/>
          </a:bodyPr>
          <a:lstStyle/>
          <a:p>
            <a:pPr algn="ctr">
              <a:lnSpc>
                <a:spcPts val="6120"/>
              </a:lnSpc>
            </a:pPr>
            <a:r>
              <a:rPr lang="en-US" sz="6000" b="true">
                <a:solidFill>
                  <a:srgbClr val="14416A"/>
                </a:solidFill>
                <a:latin typeface="Helvetica Bold"/>
                <a:ea typeface="Helvetica Bold"/>
                <a:cs typeface="Helvetica Bold"/>
                <a:sym typeface="Helvetica Bold"/>
              </a:rPr>
              <a:t>Evening Drinks </a:t>
            </a:r>
          </a:p>
        </p:txBody>
      </p:sp>
      <p:sp>
        <p:nvSpPr>
          <p:cNvPr name="TextBox 24" id="24"/>
          <p:cNvSpPr txBox="true"/>
          <p:nvPr/>
        </p:nvSpPr>
        <p:spPr>
          <a:xfrm rot="0">
            <a:off x="10034491" y="2528144"/>
            <a:ext cx="6641622" cy="1471930"/>
          </a:xfrm>
          <a:prstGeom prst="rect">
            <a:avLst/>
          </a:prstGeom>
        </p:spPr>
        <p:txBody>
          <a:bodyPr anchor="t" rtlCol="false" tIns="0" lIns="0" bIns="0" rIns="0">
            <a:spAutoFit/>
          </a:bodyPr>
          <a:lstStyle/>
          <a:p>
            <a:pPr algn="ctr" marL="604516" indent="-302258" lvl="1">
              <a:lnSpc>
                <a:spcPts val="3919"/>
              </a:lnSpc>
              <a:buFont typeface="Arial"/>
              <a:buChar char="•"/>
            </a:pPr>
            <a:r>
              <a:rPr lang="en-US" sz="2799">
                <a:solidFill>
                  <a:srgbClr val="FFFFFF"/>
                </a:solidFill>
                <a:latin typeface="Canva Sans"/>
                <a:ea typeface="Canva Sans"/>
                <a:cs typeface="Canva Sans"/>
                <a:sym typeface="Canva Sans"/>
              </a:rPr>
              <a:t>Drinks reception and toast in the motor museum followed by an hour walking around the cars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28084"/>
            <a:ext cx="16009489" cy="1379038"/>
            <a:chOff x="0" y="0"/>
            <a:chExt cx="4216491" cy="363203"/>
          </a:xfrm>
        </p:grpSpPr>
        <p:sp>
          <p:nvSpPr>
            <p:cNvPr name="Freeform 3" id="3"/>
            <p:cNvSpPr/>
            <p:nvPr/>
          </p:nvSpPr>
          <p:spPr>
            <a:xfrm flipH="false" flipV="false" rot="0">
              <a:off x="0" y="0"/>
              <a:ext cx="4216491" cy="363203"/>
            </a:xfrm>
            <a:custGeom>
              <a:avLst/>
              <a:gdLst/>
              <a:ahLst/>
              <a:cxnLst/>
              <a:rect r="r" b="b" t="t" l="l"/>
              <a:pathLst>
                <a:path h="363203" w="4216491">
                  <a:moveTo>
                    <a:pt x="4013291" y="0"/>
                  </a:moveTo>
                  <a:lnTo>
                    <a:pt x="0" y="0"/>
                  </a:lnTo>
                  <a:lnTo>
                    <a:pt x="0" y="363203"/>
                  </a:lnTo>
                  <a:lnTo>
                    <a:pt x="4013291" y="363203"/>
                  </a:lnTo>
                  <a:lnTo>
                    <a:pt x="4216491" y="181602"/>
                  </a:lnTo>
                  <a:lnTo>
                    <a:pt x="4013291" y="0"/>
                  </a:lnTo>
                  <a:close/>
                </a:path>
              </a:pathLst>
            </a:custGeom>
            <a:solidFill>
              <a:srgbClr val="FBB913"/>
            </a:solidFill>
            <a:ln w="38100" cap="sq">
              <a:solidFill>
                <a:srgbClr val="14416A"/>
              </a:solidFill>
              <a:prstDash val="solid"/>
              <a:miter/>
            </a:ln>
          </p:spPr>
        </p:sp>
        <p:sp>
          <p:nvSpPr>
            <p:cNvPr name="TextBox 4" id="4"/>
            <p:cNvSpPr txBox="true"/>
            <p:nvPr/>
          </p:nvSpPr>
          <p:spPr>
            <a:xfrm>
              <a:off x="0" y="-38100"/>
              <a:ext cx="4102191" cy="401303"/>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true" flipV="false" rot="0">
            <a:off x="0" y="5029200"/>
            <a:ext cx="18288000" cy="5257800"/>
          </a:xfrm>
          <a:custGeom>
            <a:avLst/>
            <a:gdLst/>
            <a:ahLst/>
            <a:cxnLst/>
            <a:rect r="r" b="b" t="t" l="l"/>
            <a:pathLst>
              <a:path h="5257800" w="18288000">
                <a:moveTo>
                  <a:pt x="18288000" y="0"/>
                </a:moveTo>
                <a:lnTo>
                  <a:pt x="0" y="0"/>
                </a:lnTo>
                <a:lnTo>
                  <a:pt x="0" y="5257800"/>
                </a:lnTo>
                <a:lnTo>
                  <a:pt x="18288000" y="5257800"/>
                </a:lnTo>
                <a:lnTo>
                  <a:pt x="18288000" y="0"/>
                </a:lnTo>
                <a:close/>
              </a:path>
            </a:pathLst>
          </a:custGeom>
          <a:blipFill>
            <a:blip r:embed="rId2"/>
            <a:stretch>
              <a:fillRect l="0" t="0" r="0" b="0"/>
            </a:stretch>
          </a:blipFill>
        </p:spPr>
      </p:sp>
      <p:grpSp>
        <p:nvGrpSpPr>
          <p:cNvPr name="Group 6" id="6"/>
          <p:cNvGrpSpPr/>
          <p:nvPr/>
        </p:nvGrpSpPr>
        <p:grpSpPr>
          <a:xfrm rot="5400000">
            <a:off x="10262834" y="691935"/>
            <a:ext cx="2229471" cy="11343688"/>
            <a:chOff x="0" y="0"/>
            <a:chExt cx="587186" cy="2987638"/>
          </a:xfrm>
        </p:grpSpPr>
        <p:sp>
          <p:nvSpPr>
            <p:cNvPr name="Freeform 7" id="7"/>
            <p:cNvSpPr/>
            <p:nvPr/>
          </p:nvSpPr>
          <p:spPr>
            <a:xfrm flipH="false" flipV="false" rot="0">
              <a:off x="0" y="0"/>
              <a:ext cx="587186" cy="2987638"/>
            </a:xfrm>
            <a:custGeom>
              <a:avLst/>
              <a:gdLst/>
              <a:ahLst/>
              <a:cxnLst/>
              <a:rect r="r" b="b" t="t" l="l"/>
              <a:pathLst>
                <a:path h="2987638" w="587186">
                  <a:moveTo>
                    <a:pt x="0" y="0"/>
                  </a:moveTo>
                  <a:lnTo>
                    <a:pt x="587186" y="0"/>
                  </a:lnTo>
                  <a:lnTo>
                    <a:pt x="587186" y="2987638"/>
                  </a:lnTo>
                  <a:lnTo>
                    <a:pt x="0" y="2987638"/>
                  </a:lnTo>
                  <a:close/>
                </a:path>
              </a:pathLst>
            </a:custGeom>
            <a:solidFill>
              <a:srgbClr val="163D61"/>
            </a:solidFill>
          </p:spPr>
        </p:sp>
        <p:sp>
          <p:nvSpPr>
            <p:cNvPr name="TextBox 8" id="8"/>
            <p:cNvSpPr txBox="true"/>
            <p:nvPr/>
          </p:nvSpPr>
          <p:spPr>
            <a:xfrm>
              <a:off x="0" y="-38100"/>
              <a:ext cx="587186" cy="3025738"/>
            </a:xfrm>
            <a:prstGeom prst="rect">
              <a:avLst/>
            </a:prstGeom>
          </p:spPr>
          <p:txBody>
            <a:bodyPr anchor="ctr" rtlCol="false" tIns="50800" lIns="50800" bIns="50800" rIns="50800"/>
            <a:lstStyle/>
            <a:p>
              <a:pPr algn="ctr">
                <a:lnSpc>
                  <a:spcPts val="2660"/>
                </a:lnSpc>
              </a:pPr>
            </a:p>
          </p:txBody>
        </p:sp>
      </p:grpSp>
      <p:sp>
        <p:nvSpPr>
          <p:cNvPr name="TextBox 9" id="9"/>
          <p:cNvSpPr txBox="true"/>
          <p:nvPr/>
        </p:nvSpPr>
        <p:spPr>
          <a:xfrm rot="0">
            <a:off x="1028700" y="2509048"/>
            <a:ext cx="14980789" cy="2252345"/>
          </a:xfrm>
          <a:prstGeom prst="rect">
            <a:avLst/>
          </a:prstGeom>
        </p:spPr>
        <p:txBody>
          <a:bodyPr anchor="t" rtlCol="false" tIns="0" lIns="0" bIns="0" rIns="0">
            <a:spAutoFit/>
          </a:bodyPr>
          <a:lstStyle/>
          <a:p>
            <a:pPr algn="l">
              <a:lnSpc>
                <a:spcPts val="4480"/>
              </a:lnSpc>
              <a:spcBef>
                <a:spcPct val="0"/>
              </a:spcBef>
            </a:pPr>
            <a:r>
              <a:rPr lang="en-US" sz="3200">
                <a:solidFill>
                  <a:srgbClr val="14416A"/>
                </a:solidFill>
                <a:latin typeface="Helvetica"/>
                <a:ea typeface="Helvetica"/>
                <a:cs typeface="Helvetica"/>
                <a:sym typeface="Helvetica"/>
              </a:rPr>
              <a:t>Email Scott or Rebecca, </a:t>
            </a:r>
            <a:r>
              <a:rPr lang="en-US" b="true" sz="3200">
                <a:solidFill>
                  <a:srgbClr val="14416A"/>
                </a:solidFill>
                <a:latin typeface="Helvetica Bold"/>
                <a:ea typeface="Helvetica Bold"/>
                <a:cs typeface="Helvetica Bold"/>
                <a:sym typeface="Helvetica Bold"/>
              </a:rPr>
              <a:t>scott@theaemt.com</a:t>
            </a:r>
            <a:r>
              <a:rPr lang="en-US" sz="3200">
                <a:solidFill>
                  <a:srgbClr val="14416A"/>
                </a:solidFill>
                <a:latin typeface="Helvetica"/>
                <a:ea typeface="Helvetica"/>
                <a:cs typeface="Helvetica"/>
                <a:sym typeface="Helvetica"/>
              </a:rPr>
              <a:t> or </a:t>
            </a:r>
            <a:r>
              <a:rPr lang="en-US" b="true" sz="3200">
                <a:solidFill>
                  <a:srgbClr val="14416A"/>
                </a:solidFill>
                <a:latin typeface="Helvetica Bold"/>
                <a:ea typeface="Helvetica Bold"/>
                <a:cs typeface="Helvetica Bold"/>
                <a:sym typeface="Helvetica Bold"/>
              </a:rPr>
              <a:t>rebecca@theaemt.com</a:t>
            </a:r>
            <a:r>
              <a:rPr lang="en-US" sz="3200">
                <a:solidFill>
                  <a:srgbClr val="14416A"/>
                </a:solidFill>
                <a:latin typeface="Helvetica"/>
                <a:ea typeface="Helvetica"/>
                <a:cs typeface="Helvetica"/>
                <a:sym typeface="Helvetica"/>
              </a:rPr>
              <a:t> to discuss your options or to book your space today.</a:t>
            </a:r>
          </a:p>
          <a:p>
            <a:pPr algn="l">
              <a:lnSpc>
                <a:spcPts val="4480"/>
              </a:lnSpc>
              <a:spcBef>
                <a:spcPct val="0"/>
              </a:spcBef>
            </a:pPr>
          </a:p>
          <a:p>
            <a:pPr algn="l">
              <a:lnSpc>
                <a:spcPts val="4480"/>
              </a:lnSpc>
              <a:spcBef>
                <a:spcPct val="0"/>
              </a:spcBef>
            </a:pPr>
            <a:r>
              <a:rPr lang="en-US" sz="3200">
                <a:solidFill>
                  <a:srgbClr val="14416A"/>
                </a:solidFill>
                <a:latin typeface="Helvetica"/>
                <a:ea typeface="Helvetica"/>
                <a:cs typeface="Helvetica"/>
                <a:sym typeface="Helvetica"/>
              </a:rPr>
              <a:t>Read our Terms &amp; Conditions </a:t>
            </a:r>
            <a:r>
              <a:rPr lang="en-US" sz="3200" u="sng">
                <a:solidFill>
                  <a:srgbClr val="14416A"/>
                </a:solidFill>
                <a:latin typeface="Helvetica"/>
                <a:ea typeface="Helvetica"/>
                <a:cs typeface="Helvetica"/>
                <a:sym typeface="Helvetica"/>
                <a:hlinkClick r:id="rId3" tooltip="https://www.theaemt.com/ems-event-calendar/aemt-conference/display-terms-conditions.html"/>
              </a:rPr>
              <a:t>here</a:t>
            </a:r>
            <a:r>
              <a:rPr lang="en-US" sz="3200">
                <a:solidFill>
                  <a:srgbClr val="14416A"/>
                </a:solidFill>
                <a:latin typeface="Helvetica"/>
                <a:ea typeface="Helvetica"/>
                <a:cs typeface="Helvetica"/>
                <a:sym typeface="Helvetica"/>
              </a:rPr>
              <a:t>. </a:t>
            </a:r>
          </a:p>
        </p:txBody>
      </p:sp>
      <p:sp>
        <p:nvSpPr>
          <p:cNvPr name="TextBox 10" id="10"/>
          <p:cNvSpPr txBox="true"/>
          <p:nvPr/>
        </p:nvSpPr>
        <p:spPr>
          <a:xfrm rot="0">
            <a:off x="1028700" y="1095375"/>
            <a:ext cx="9511285" cy="842010"/>
          </a:xfrm>
          <a:prstGeom prst="rect">
            <a:avLst/>
          </a:prstGeom>
        </p:spPr>
        <p:txBody>
          <a:bodyPr anchor="t" rtlCol="false" tIns="0" lIns="0" bIns="0" rIns="0">
            <a:spAutoFit/>
          </a:bodyPr>
          <a:lstStyle/>
          <a:p>
            <a:pPr algn="l">
              <a:lnSpc>
                <a:spcPts val="6120"/>
              </a:lnSpc>
            </a:pPr>
            <a:r>
              <a:rPr lang="en-US" sz="6000" b="true">
                <a:solidFill>
                  <a:srgbClr val="14416A"/>
                </a:solidFill>
                <a:latin typeface="Helvetica Bold"/>
                <a:ea typeface="Helvetica Bold"/>
                <a:cs typeface="Helvetica Bold"/>
                <a:sym typeface="Helvetica Bold"/>
              </a:rPr>
              <a:t>BOOK YOUR SPACE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DAGepG8Amcs</dc:identifier>
  <dcterms:modified xsi:type="dcterms:W3CDTF">2011-08-01T06:04:30Z</dcterms:modified>
  <cp:revision>1</cp:revision>
  <dc:title>AEMT Conf Pack</dc:title>
</cp:coreProperties>
</file>